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3" r:id="rId3"/>
    <p:sldId id="278" r:id="rId4"/>
    <p:sldId id="257" r:id="rId5"/>
    <p:sldId id="301" r:id="rId6"/>
    <p:sldId id="259" r:id="rId7"/>
    <p:sldId id="309" r:id="rId8"/>
    <p:sldId id="262" r:id="rId9"/>
    <p:sldId id="274" r:id="rId10"/>
    <p:sldId id="270" r:id="rId11"/>
    <p:sldId id="280" r:id="rId12"/>
    <p:sldId id="279" r:id="rId13"/>
    <p:sldId id="281" r:id="rId14"/>
    <p:sldId id="282" r:id="rId15"/>
    <p:sldId id="283" r:id="rId16"/>
    <p:sldId id="285" r:id="rId17"/>
    <p:sldId id="286" r:id="rId18"/>
    <p:sldId id="284" r:id="rId19"/>
    <p:sldId id="277" r:id="rId20"/>
    <p:sldId id="287" r:id="rId21"/>
    <p:sldId id="291" r:id="rId22"/>
    <p:sldId id="288" r:id="rId23"/>
    <p:sldId id="296" r:id="rId24"/>
    <p:sldId id="300" r:id="rId25"/>
    <p:sldId id="299" r:id="rId26"/>
    <p:sldId id="264" r:id="rId27"/>
    <p:sldId id="266" r:id="rId28"/>
    <p:sldId id="267" r:id="rId29"/>
    <p:sldId id="265" r:id="rId30"/>
    <p:sldId id="268" r:id="rId31"/>
    <p:sldId id="308" r:id="rId32"/>
    <p:sldId id="26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A4"/>
    <a:srgbClr val="203367"/>
    <a:srgbClr val="001C54"/>
    <a:srgbClr val="213469"/>
    <a:srgbClr val="FBC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560" t="8236" r="-27" b="7919"/>
          <a:stretch/>
        </p:blipFill>
        <p:spPr>
          <a:xfrm>
            <a:off x="-9526" y="0"/>
            <a:ext cx="12220575" cy="6867526"/>
          </a:xfrm>
          <a:prstGeom prst="rect">
            <a:avLst/>
          </a:prstGeom>
        </p:spPr>
      </p:pic>
      <p:sp>
        <p:nvSpPr>
          <p:cNvPr id="6" name="Slide Number Placeholder 5"/>
          <p:cNvSpPr>
            <a:spLocks noGrp="1"/>
          </p:cNvSpPr>
          <p:nvPr>
            <p:ph type="sldNum" sz="quarter" idx="12"/>
          </p:nvPr>
        </p:nvSpPr>
        <p:spPr>
          <a:xfrm>
            <a:off x="10634135" y="6356350"/>
            <a:ext cx="1129497" cy="365125"/>
          </a:xfrm>
          <a:prstGeom prst="rect">
            <a:avLst/>
          </a:prstGeom>
        </p:spPr>
        <p:txBody>
          <a:bodyPr/>
          <a:lstStyle>
            <a:lvl1pPr>
              <a:defRPr>
                <a:solidFill>
                  <a:schemeClr val="tx1"/>
                </a:solidFill>
              </a:defRPr>
            </a:lvl1pPr>
          </a:lstStyle>
          <a:p>
            <a:fld id="{4FAB73BC-B049-4115-A692-8D63A059BFB8}" type="slidenum">
              <a:rPr lang="en-US" smtClean="0"/>
              <a:pPr/>
              <a:t>‹#›</a:t>
            </a:fld>
            <a:endParaRPr lang="en-US" dirty="0"/>
          </a:p>
        </p:txBody>
      </p:sp>
      <p:sp>
        <p:nvSpPr>
          <p:cNvPr id="17" name="Rectangle 16"/>
          <p:cNvSpPr/>
          <p:nvPr userDrawn="1"/>
        </p:nvSpPr>
        <p:spPr>
          <a:xfrm>
            <a:off x="-54894" y="0"/>
            <a:ext cx="52460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6032" y="1272754"/>
            <a:ext cx="4009768" cy="2441995"/>
          </a:xfrm>
        </p:spPr>
        <p:txBody>
          <a:bodyPr anchor="b">
            <a:normAutofit/>
          </a:bodyPr>
          <a:lstStyle>
            <a:lvl1pPr algn="l">
              <a:defRPr sz="4500" spc="-100" baseline="0">
                <a:solidFill>
                  <a:srgbClr val="203367"/>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486032" y="4670246"/>
            <a:ext cx="3943093" cy="914400"/>
          </a:xfrm>
        </p:spPr>
        <p:txBody>
          <a:bodyPr anchor="t">
            <a:normAutofit/>
          </a:bodyPr>
          <a:lstStyle>
            <a:lvl1pPr marL="0" indent="0" algn="l">
              <a:buNone/>
              <a:defRPr sz="2200" cap="none" spc="0" baseline="0">
                <a:solidFill>
                  <a:srgbClr val="203367"/>
                </a:solidFill>
                <a:latin typeface="Segoe UI Light" panose="020B0502040204020203" pitchFamily="34" charset="0"/>
                <a:cs typeface="Segoe UI Light" panose="020B0502040204020203"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486032" y="6356350"/>
            <a:ext cx="2519632" cy="365125"/>
          </a:xfrm>
          <a:prstGeom prst="rect">
            <a:avLst/>
          </a:prstGeom>
        </p:spPr>
        <p:txBody>
          <a:bodyPr/>
          <a:lstStyle>
            <a:lvl1pPr>
              <a:defRPr>
                <a:solidFill>
                  <a:schemeClr val="tx1"/>
                </a:solidFill>
              </a:defRPr>
            </a:lvl1pPr>
          </a:lstStyle>
          <a:p>
            <a:fld id="{5586B75A-687E-405C-8A0B-8D00578BA2C3}" type="datetimeFigureOut">
              <a:rPr lang="en-US" smtClean="0"/>
              <a:pPr/>
              <a:t>7/28/2023</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854" y="152438"/>
            <a:ext cx="2559972" cy="277297"/>
          </a:xfrm>
          <a:prstGeom prst="rect">
            <a:avLst/>
          </a:prstGeom>
        </p:spPr>
      </p:pic>
      <p:sp>
        <p:nvSpPr>
          <p:cNvPr id="22" name="Isosceles Triangle 21"/>
          <p:cNvSpPr/>
          <p:nvPr userDrawn="1"/>
        </p:nvSpPr>
        <p:spPr>
          <a:xfrm rot="11611999">
            <a:off x="4556163" y="-208820"/>
            <a:ext cx="1133673" cy="5686160"/>
          </a:xfrm>
          <a:custGeom>
            <a:avLst/>
            <a:gdLst>
              <a:gd name="connsiteX0" fmla="*/ 0 w 1076325"/>
              <a:gd name="connsiteY0" fmla="*/ 5676900 h 5676900"/>
              <a:gd name="connsiteX1" fmla="*/ 538163 w 1076325"/>
              <a:gd name="connsiteY1" fmla="*/ 0 h 5676900"/>
              <a:gd name="connsiteX2" fmla="*/ 1076325 w 1076325"/>
              <a:gd name="connsiteY2" fmla="*/ 5676900 h 5676900"/>
              <a:gd name="connsiteX3" fmla="*/ 0 w 1076325"/>
              <a:gd name="connsiteY3" fmla="*/ 5676900 h 5676900"/>
              <a:gd name="connsiteX0" fmla="*/ 0 w 1076509"/>
              <a:gd name="connsiteY0" fmla="*/ 5676900 h 5676900"/>
              <a:gd name="connsiteX1" fmla="*/ 538163 w 1076509"/>
              <a:gd name="connsiteY1" fmla="*/ 0 h 5676900"/>
              <a:gd name="connsiteX2" fmla="*/ 1076509 w 1076509"/>
              <a:gd name="connsiteY2" fmla="*/ 5392741 h 5676900"/>
              <a:gd name="connsiteX3" fmla="*/ 0 w 1076509"/>
              <a:gd name="connsiteY3" fmla="*/ 5676900 h 5676900"/>
              <a:gd name="connsiteX0" fmla="*/ 0 w 1062445"/>
              <a:gd name="connsiteY0" fmla="*/ 5676900 h 5676900"/>
              <a:gd name="connsiteX1" fmla="*/ 538163 w 1062445"/>
              <a:gd name="connsiteY1" fmla="*/ 0 h 5676900"/>
              <a:gd name="connsiteX2" fmla="*/ 1062445 w 1062445"/>
              <a:gd name="connsiteY2" fmla="*/ 5415720 h 5676900"/>
              <a:gd name="connsiteX3" fmla="*/ 0 w 1062445"/>
              <a:gd name="connsiteY3" fmla="*/ 5676900 h 5676900"/>
              <a:gd name="connsiteX0" fmla="*/ 0 w 1060360"/>
              <a:gd name="connsiteY0" fmla="*/ 5686160 h 5686160"/>
              <a:gd name="connsiteX1" fmla="*/ 536078 w 1060360"/>
              <a:gd name="connsiteY1" fmla="*/ 0 h 5686160"/>
              <a:gd name="connsiteX2" fmla="*/ 1060360 w 1060360"/>
              <a:gd name="connsiteY2" fmla="*/ 5415720 h 5686160"/>
              <a:gd name="connsiteX3" fmla="*/ 0 w 1060360"/>
              <a:gd name="connsiteY3" fmla="*/ 5686160 h 5686160"/>
            </a:gdLst>
            <a:ahLst/>
            <a:cxnLst>
              <a:cxn ang="0">
                <a:pos x="connsiteX0" y="connsiteY0"/>
              </a:cxn>
              <a:cxn ang="0">
                <a:pos x="connsiteX1" y="connsiteY1"/>
              </a:cxn>
              <a:cxn ang="0">
                <a:pos x="connsiteX2" y="connsiteY2"/>
              </a:cxn>
              <a:cxn ang="0">
                <a:pos x="connsiteX3" y="connsiteY3"/>
              </a:cxn>
            </a:cxnLst>
            <a:rect l="l" t="t" r="r" b="b"/>
            <a:pathLst>
              <a:path w="1060360" h="5686160">
                <a:moveTo>
                  <a:pt x="0" y="5686160"/>
                </a:moveTo>
                <a:lnTo>
                  <a:pt x="536078" y="0"/>
                </a:lnTo>
                <a:lnTo>
                  <a:pt x="1060360" y="5415720"/>
                </a:lnTo>
                <a:lnTo>
                  <a:pt x="0" y="5686160"/>
                </a:lnTo>
                <a:close/>
              </a:path>
            </a:pathLst>
          </a:custGeom>
          <a:solidFill>
            <a:srgbClr val="203367"/>
          </a:solidFill>
          <a:ln>
            <a:solidFill>
              <a:srgbClr val="203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1"/>
          <p:cNvSpPr/>
          <p:nvPr userDrawn="1"/>
        </p:nvSpPr>
        <p:spPr>
          <a:xfrm rot="11611999" flipH="1" flipV="1">
            <a:off x="4679988" y="1390187"/>
            <a:ext cx="1133673" cy="5686160"/>
          </a:xfrm>
          <a:custGeom>
            <a:avLst/>
            <a:gdLst>
              <a:gd name="connsiteX0" fmla="*/ 0 w 1076325"/>
              <a:gd name="connsiteY0" fmla="*/ 5676900 h 5676900"/>
              <a:gd name="connsiteX1" fmla="*/ 538163 w 1076325"/>
              <a:gd name="connsiteY1" fmla="*/ 0 h 5676900"/>
              <a:gd name="connsiteX2" fmla="*/ 1076325 w 1076325"/>
              <a:gd name="connsiteY2" fmla="*/ 5676900 h 5676900"/>
              <a:gd name="connsiteX3" fmla="*/ 0 w 1076325"/>
              <a:gd name="connsiteY3" fmla="*/ 5676900 h 5676900"/>
              <a:gd name="connsiteX0" fmla="*/ 0 w 1076509"/>
              <a:gd name="connsiteY0" fmla="*/ 5676900 h 5676900"/>
              <a:gd name="connsiteX1" fmla="*/ 538163 w 1076509"/>
              <a:gd name="connsiteY1" fmla="*/ 0 h 5676900"/>
              <a:gd name="connsiteX2" fmla="*/ 1076509 w 1076509"/>
              <a:gd name="connsiteY2" fmla="*/ 5392741 h 5676900"/>
              <a:gd name="connsiteX3" fmla="*/ 0 w 1076509"/>
              <a:gd name="connsiteY3" fmla="*/ 5676900 h 5676900"/>
              <a:gd name="connsiteX0" fmla="*/ 0 w 1062445"/>
              <a:gd name="connsiteY0" fmla="*/ 5676900 h 5676900"/>
              <a:gd name="connsiteX1" fmla="*/ 538163 w 1062445"/>
              <a:gd name="connsiteY1" fmla="*/ 0 h 5676900"/>
              <a:gd name="connsiteX2" fmla="*/ 1062445 w 1062445"/>
              <a:gd name="connsiteY2" fmla="*/ 5415720 h 5676900"/>
              <a:gd name="connsiteX3" fmla="*/ 0 w 1062445"/>
              <a:gd name="connsiteY3" fmla="*/ 5676900 h 5676900"/>
              <a:gd name="connsiteX0" fmla="*/ 0 w 1060360"/>
              <a:gd name="connsiteY0" fmla="*/ 5686160 h 5686160"/>
              <a:gd name="connsiteX1" fmla="*/ 536078 w 1060360"/>
              <a:gd name="connsiteY1" fmla="*/ 0 h 5686160"/>
              <a:gd name="connsiteX2" fmla="*/ 1060360 w 1060360"/>
              <a:gd name="connsiteY2" fmla="*/ 5415720 h 5686160"/>
              <a:gd name="connsiteX3" fmla="*/ 0 w 1060360"/>
              <a:gd name="connsiteY3" fmla="*/ 5686160 h 5686160"/>
            </a:gdLst>
            <a:ahLst/>
            <a:cxnLst>
              <a:cxn ang="0">
                <a:pos x="connsiteX0" y="connsiteY0"/>
              </a:cxn>
              <a:cxn ang="0">
                <a:pos x="connsiteX1" y="connsiteY1"/>
              </a:cxn>
              <a:cxn ang="0">
                <a:pos x="connsiteX2" y="connsiteY2"/>
              </a:cxn>
              <a:cxn ang="0">
                <a:pos x="connsiteX3" y="connsiteY3"/>
              </a:cxn>
            </a:cxnLst>
            <a:rect l="l" t="t" r="r" b="b"/>
            <a:pathLst>
              <a:path w="1060360" h="5686160">
                <a:moveTo>
                  <a:pt x="0" y="5686160"/>
                </a:moveTo>
                <a:lnTo>
                  <a:pt x="536078" y="0"/>
                </a:lnTo>
                <a:lnTo>
                  <a:pt x="1060360" y="5415720"/>
                </a:lnTo>
                <a:lnTo>
                  <a:pt x="0" y="5686160"/>
                </a:lnTo>
                <a:close/>
              </a:path>
            </a:pathLst>
          </a:custGeom>
          <a:solidFill>
            <a:srgbClr val="115FA4"/>
          </a:solidFill>
          <a:ln>
            <a:solidFill>
              <a:srgbClr val="11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869268" y="6356350"/>
            <a:ext cx="5911517" cy="365125"/>
          </a:xfrm>
          <a:prstGeom prst="rect">
            <a:avLst/>
          </a:prstGeom>
          <a:noFill/>
        </p:spPr>
        <p:txBody>
          <a:bodyPr/>
          <a:lstStyle>
            <a:lvl1pPr>
              <a:defRPr>
                <a:solidFill>
                  <a:schemeClr val="tx1"/>
                </a:solidFill>
              </a:defRPr>
            </a:lvl1pPr>
          </a:lstStyle>
          <a:p>
            <a:r>
              <a:rPr lang="en-US" dirty="0"/>
              <a:t>Footer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7/28/2023</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7/28/2023</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634136" y="6356350"/>
            <a:ext cx="938740"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7/28/2023</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
        <p:nvSpPr>
          <p:cNvPr id="7" name="Title 1"/>
          <p:cNvSpPr txBox="1">
            <a:spLocks/>
          </p:cNvSpPr>
          <p:nvPr userDrawn="1"/>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7/28/2023</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7/28/2023</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7/28/2023</a:t>
            </a:fld>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560" t="8236" r="-27" b="7919"/>
          <a:stretch/>
        </p:blipFill>
        <p:spPr>
          <a:xfrm>
            <a:off x="-9526" y="0"/>
            <a:ext cx="12220575" cy="6867526"/>
          </a:xfrm>
          <a:prstGeom prst="rect">
            <a:avLst/>
          </a:prstGeom>
        </p:spPr>
      </p:pic>
      <p:sp>
        <p:nvSpPr>
          <p:cNvPr id="2" name="Rectangle 1"/>
          <p:cNvSpPr/>
          <p:nvPr userDrawn="1"/>
        </p:nvSpPr>
        <p:spPr>
          <a:xfrm>
            <a:off x="-9525" y="0"/>
            <a:ext cx="12201525" cy="6858000"/>
          </a:xfrm>
          <a:prstGeom prst="rect">
            <a:avLst/>
          </a:prstGeom>
          <a:solidFill>
            <a:srgbClr val="001C54">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704" y="6388283"/>
            <a:ext cx="2553122" cy="284571"/>
          </a:xfrm>
          <a:prstGeom prst="rect">
            <a:avLst/>
          </a:prstGeom>
        </p:spPr>
      </p:pic>
      <p:sp>
        <p:nvSpPr>
          <p:cNvPr id="18" name="Isosceles Triangle 21"/>
          <p:cNvSpPr/>
          <p:nvPr userDrawn="1"/>
        </p:nvSpPr>
        <p:spPr>
          <a:xfrm rot="11611999">
            <a:off x="10408754" y="-208820"/>
            <a:ext cx="1133673" cy="5686160"/>
          </a:xfrm>
          <a:custGeom>
            <a:avLst/>
            <a:gdLst>
              <a:gd name="connsiteX0" fmla="*/ 0 w 1076325"/>
              <a:gd name="connsiteY0" fmla="*/ 5676900 h 5676900"/>
              <a:gd name="connsiteX1" fmla="*/ 538163 w 1076325"/>
              <a:gd name="connsiteY1" fmla="*/ 0 h 5676900"/>
              <a:gd name="connsiteX2" fmla="*/ 1076325 w 1076325"/>
              <a:gd name="connsiteY2" fmla="*/ 5676900 h 5676900"/>
              <a:gd name="connsiteX3" fmla="*/ 0 w 1076325"/>
              <a:gd name="connsiteY3" fmla="*/ 5676900 h 5676900"/>
              <a:gd name="connsiteX0" fmla="*/ 0 w 1076509"/>
              <a:gd name="connsiteY0" fmla="*/ 5676900 h 5676900"/>
              <a:gd name="connsiteX1" fmla="*/ 538163 w 1076509"/>
              <a:gd name="connsiteY1" fmla="*/ 0 h 5676900"/>
              <a:gd name="connsiteX2" fmla="*/ 1076509 w 1076509"/>
              <a:gd name="connsiteY2" fmla="*/ 5392741 h 5676900"/>
              <a:gd name="connsiteX3" fmla="*/ 0 w 1076509"/>
              <a:gd name="connsiteY3" fmla="*/ 5676900 h 5676900"/>
              <a:gd name="connsiteX0" fmla="*/ 0 w 1062445"/>
              <a:gd name="connsiteY0" fmla="*/ 5676900 h 5676900"/>
              <a:gd name="connsiteX1" fmla="*/ 538163 w 1062445"/>
              <a:gd name="connsiteY1" fmla="*/ 0 h 5676900"/>
              <a:gd name="connsiteX2" fmla="*/ 1062445 w 1062445"/>
              <a:gd name="connsiteY2" fmla="*/ 5415720 h 5676900"/>
              <a:gd name="connsiteX3" fmla="*/ 0 w 1062445"/>
              <a:gd name="connsiteY3" fmla="*/ 5676900 h 5676900"/>
              <a:gd name="connsiteX0" fmla="*/ 0 w 1060360"/>
              <a:gd name="connsiteY0" fmla="*/ 5686160 h 5686160"/>
              <a:gd name="connsiteX1" fmla="*/ 536078 w 1060360"/>
              <a:gd name="connsiteY1" fmla="*/ 0 h 5686160"/>
              <a:gd name="connsiteX2" fmla="*/ 1060360 w 1060360"/>
              <a:gd name="connsiteY2" fmla="*/ 5415720 h 5686160"/>
              <a:gd name="connsiteX3" fmla="*/ 0 w 1060360"/>
              <a:gd name="connsiteY3" fmla="*/ 5686160 h 5686160"/>
            </a:gdLst>
            <a:ahLst/>
            <a:cxnLst>
              <a:cxn ang="0">
                <a:pos x="connsiteX0" y="connsiteY0"/>
              </a:cxn>
              <a:cxn ang="0">
                <a:pos x="connsiteX1" y="connsiteY1"/>
              </a:cxn>
              <a:cxn ang="0">
                <a:pos x="connsiteX2" y="connsiteY2"/>
              </a:cxn>
              <a:cxn ang="0">
                <a:pos x="connsiteX3" y="connsiteY3"/>
              </a:cxn>
            </a:cxnLst>
            <a:rect l="l" t="t" r="r" b="b"/>
            <a:pathLst>
              <a:path w="1060360" h="5686160">
                <a:moveTo>
                  <a:pt x="0" y="5686160"/>
                </a:moveTo>
                <a:lnTo>
                  <a:pt x="536078" y="0"/>
                </a:lnTo>
                <a:lnTo>
                  <a:pt x="1060360" y="5415720"/>
                </a:lnTo>
                <a:lnTo>
                  <a:pt x="0" y="568616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21"/>
          <p:cNvSpPr/>
          <p:nvPr userDrawn="1"/>
        </p:nvSpPr>
        <p:spPr>
          <a:xfrm rot="11611999" flipH="1" flipV="1">
            <a:off x="10532579" y="1390187"/>
            <a:ext cx="1133673" cy="5686160"/>
          </a:xfrm>
          <a:custGeom>
            <a:avLst/>
            <a:gdLst>
              <a:gd name="connsiteX0" fmla="*/ 0 w 1076325"/>
              <a:gd name="connsiteY0" fmla="*/ 5676900 h 5676900"/>
              <a:gd name="connsiteX1" fmla="*/ 538163 w 1076325"/>
              <a:gd name="connsiteY1" fmla="*/ 0 h 5676900"/>
              <a:gd name="connsiteX2" fmla="*/ 1076325 w 1076325"/>
              <a:gd name="connsiteY2" fmla="*/ 5676900 h 5676900"/>
              <a:gd name="connsiteX3" fmla="*/ 0 w 1076325"/>
              <a:gd name="connsiteY3" fmla="*/ 5676900 h 5676900"/>
              <a:gd name="connsiteX0" fmla="*/ 0 w 1076509"/>
              <a:gd name="connsiteY0" fmla="*/ 5676900 h 5676900"/>
              <a:gd name="connsiteX1" fmla="*/ 538163 w 1076509"/>
              <a:gd name="connsiteY1" fmla="*/ 0 h 5676900"/>
              <a:gd name="connsiteX2" fmla="*/ 1076509 w 1076509"/>
              <a:gd name="connsiteY2" fmla="*/ 5392741 h 5676900"/>
              <a:gd name="connsiteX3" fmla="*/ 0 w 1076509"/>
              <a:gd name="connsiteY3" fmla="*/ 5676900 h 5676900"/>
              <a:gd name="connsiteX0" fmla="*/ 0 w 1062445"/>
              <a:gd name="connsiteY0" fmla="*/ 5676900 h 5676900"/>
              <a:gd name="connsiteX1" fmla="*/ 538163 w 1062445"/>
              <a:gd name="connsiteY1" fmla="*/ 0 h 5676900"/>
              <a:gd name="connsiteX2" fmla="*/ 1062445 w 1062445"/>
              <a:gd name="connsiteY2" fmla="*/ 5415720 h 5676900"/>
              <a:gd name="connsiteX3" fmla="*/ 0 w 1062445"/>
              <a:gd name="connsiteY3" fmla="*/ 5676900 h 5676900"/>
              <a:gd name="connsiteX0" fmla="*/ 0 w 1060360"/>
              <a:gd name="connsiteY0" fmla="*/ 5686160 h 5686160"/>
              <a:gd name="connsiteX1" fmla="*/ 536078 w 1060360"/>
              <a:gd name="connsiteY1" fmla="*/ 0 h 5686160"/>
              <a:gd name="connsiteX2" fmla="*/ 1060360 w 1060360"/>
              <a:gd name="connsiteY2" fmla="*/ 5415720 h 5686160"/>
              <a:gd name="connsiteX3" fmla="*/ 0 w 1060360"/>
              <a:gd name="connsiteY3" fmla="*/ 5686160 h 5686160"/>
            </a:gdLst>
            <a:ahLst/>
            <a:cxnLst>
              <a:cxn ang="0">
                <a:pos x="connsiteX0" y="connsiteY0"/>
              </a:cxn>
              <a:cxn ang="0">
                <a:pos x="connsiteX1" y="connsiteY1"/>
              </a:cxn>
              <a:cxn ang="0">
                <a:pos x="connsiteX2" y="connsiteY2"/>
              </a:cxn>
              <a:cxn ang="0">
                <a:pos x="connsiteX3" y="connsiteY3"/>
              </a:cxn>
            </a:cxnLst>
            <a:rect l="l" t="t" r="r" b="b"/>
            <a:pathLst>
              <a:path w="1060360" h="5686160">
                <a:moveTo>
                  <a:pt x="0" y="5686160"/>
                </a:moveTo>
                <a:lnTo>
                  <a:pt x="536078" y="0"/>
                </a:lnTo>
                <a:lnTo>
                  <a:pt x="1060360" y="5415720"/>
                </a:lnTo>
                <a:lnTo>
                  <a:pt x="0" y="568616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12"/>
          </p:nvPr>
        </p:nvSpPr>
        <p:spPr>
          <a:xfrm>
            <a:off x="10634136" y="6356350"/>
            <a:ext cx="938740"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7/28/2023</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7/28/2023</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l="560" t="8236" r="-27" b="7919"/>
          <a:stretch/>
        </p:blipFill>
        <p:spPr>
          <a:xfrm>
            <a:off x="-9526" y="0"/>
            <a:ext cx="12220575" cy="6867526"/>
          </a:xfrm>
          <a:prstGeom prst="rect">
            <a:avLst/>
          </a:prstGeom>
        </p:spPr>
      </p:pic>
      <p:sp>
        <p:nvSpPr>
          <p:cNvPr id="20" name="Rectangle 19"/>
          <p:cNvSpPr/>
          <p:nvPr userDrawn="1"/>
        </p:nvSpPr>
        <p:spPr>
          <a:xfrm>
            <a:off x="0" y="-1"/>
            <a:ext cx="12191999" cy="686752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1"/>
          <p:cNvSpPr/>
          <p:nvPr userDrawn="1"/>
        </p:nvSpPr>
        <p:spPr>
          <a:xfrm rot="11611999">
            <a:off x="10408754" y="-208820"/>
            <a:ext cx="1133673" cy="5686160"/>
          </a:xfrm>
          <a:custGeom>
            <a:avLst/>
            <a:gdLst>
              <a:gd name="connsiteX0" fmla="*/ 0 w 1076325"/>
              <a:gd name="connsiteY0" fmla="*/ 5676900 h 5676900"/>
              <a:gd name="connsiteX1" fmla="*/ 538163 w 1076325"/>
              <a:gd name="connsiteY1" fmla="*/ 0 h 5676900"/>
              <a:gd name="connsiteX2" fmla="*/ 1076325 w 1076325"/>
              <a:gd name="connsiteY2" fmla="*/ 5676900 h 5676900"/>
              <a:gd name="connsiteX3" fmla="*/ 0 w 1076325"/>
              <a:gd name="connsiteY3" fmla="*/ 5676900 h 5676900"/>
              <a:gd name="connsiteX0" fmla="*/ 0 w 1076509"/>
              <a:gd name="connsiteY0" fmla="*/ 5676900 h 5676900"/>
              <a:gd name="connsiteX1" fmla="*/ 538163 w 1076509"/>
              <a:gd name="connsiteY1" fmla="*/ 0 h 5676900"/>
              <a:gd name="connsiteX2" fmla="*/ 1076509 w 1076509"/>
              <a:gd name="connsiteY2" fmla="*/ 5392741 h 5676900"/>
              <a:gd name="connsiteX3" fmla="*/ 0 w 1076509"/>
              <a:gd name="connsiteY3" fmla="*/ 5676900 h 5676900"/>
              <a:gd name="connsiteX0" fmla="*/ 0 w 1062445"/>
              <a:gd name="connsiteY0" fmla="*/ 5676900 h 5676900"/>
              <a:gd name="connsiteX1" fmla="*/ 538163 w 1062445"/>
              <a:gd name="connsiteY1" fmla="*/ 0 h 5676900"/>
              <a:gd name="connsiteX2" fmla="*/ 1062445 w 1062445"/>
              <a:gd name="connsiteY2" fmla="*/ 5415720 h 5676900"/>
              <a:gd name="connsiteX3" fmla="*/ 0 w 1062445"/>
              <a:gd name="connsiteY3" fmla="*/ 5676900 h 5676900"/>
              <a:gd name="connsiteX0" fmla="*/ 0 w 1060360"/>
              <a:gd name="connsiteY0" fmla="*/ 5686160 h 5686160"/>
              <a:gd name="connsiteX1" fmla="*/ 536078 w 1060360"/>
              <a:gd name="connsiteY1" fmla="*/ 0 h 5686160"/>
              <a:gd name="connsiteX2" fmla="*/ 1060360 w 1060360"/>
              <a:gd name="connsiteY2" fmla="*/ 5415720 h 5686160"/>
              <a:gd name="connsiteX3" fmla="*/ 0 w 1060360"/>
              <a:gd name="connsiteY3" fmla="*/ 5686160 h 5686160"/>
            </a:gdLst>
            <a:ahLst/>
            <a:cxnLst>
              <a:cxn ang="0">
                <a:pos x="connsiteX0" y="connsiteY0"/>
              </a:cxn>
              <a:cxn ang="0">
                <a:pos x="connsiteX1" y="connsiteY1"/>
              </a:cxn>
              <a:cxn ang="0">
                <a:pos x="connsiteX2" y="connsiteY2"/>
              </a:cxn>
              <a:cxn ang="0">
                <a:pos x="connsiteX3" y="connsiteY3"/>
              </a:cxn>
            </a:cxnLst>
            <a:rect l="l" t="t" r="r" b="b"/>
            <a:pathLst>
              <a:path w="1060360" h="5686160">
                <a:moveTo>
                  <a:pt x="0" y="5686160"/>
                </a:moveTo>
                <a:lnTo>
                  <a:pt x="536078" y="0"/>
                </a:lnTo>
                <a:lnTo>
                  <a:pt x="1060360" y="5415720"/>
                </a:lnTo>
                <a:lnTo>
                  <a:pt x="0" y="5686160"/>
                </a:lnTo>
                <a:close/>
              </a:path>
            </a:pathLst>
          </a:custGeom>
          <a:solidFill>
            <a:srgbClr val="203367"/>
          </a:solidFill>
          <a:ln>
            <a:solidFill>
              <a:srgbClr val="203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userDrawn="1"/>
        </p:nvSpPr>
        <p:spPr>
          <a:xfrm rot="11611999" flipH="1" flipV="1">
            <a:off x="10532579" y="1390187"/>
            <a:ext cx="1133673" cy="5686160"/>
          </a:xfrm>
          <a:custGeom>
            <a:avLst/>
            <a:gdLst>
              <a:gd name="connsiteX0" fmla="*/ 0 w 1076325"/>
              <a:gd name="connsiteY0" fmla="*/ 5676900 h 5676900"/>
              <a:gd name="connsiteX1" fmla="*/ 538163 w 1076325"/>
              <a:gd name="connsiteY1" fmla="*/ 0 h 5676900"/>
              <a:gd name="connsiteX2" fmla="*/ 1076325 w 1076325"/>
              <a:gd name="connsiteY2" fmla="*/ 5676900 h 5676900"/>
              <a:gd name="connsiteX3" fmla="*/ 0 w 1076325"/>
              <a:gd name="connsiteY3" fmla="*/ 5676900 h 5676900"/>
              <a:gd name="connsiteX0" fmla="*/ 0 w 1076509"/>
              <a:gd name="connsiteY0" fmla="*/ 5676900 h 5676900"/>
              <a:gd name="connsiteX1" fmla="*/ 538163 w 1076509"/>
              <a:gd name="connsiteY1" fmla="*/ 0 h 5676900"/>
              <a:gd name="connsiteX2" fmla="*/ 1076509 w 1076509"/>
              <a:gd name="connsiteY2" fmla="*/ 5392741 h 5676900"/>
              <a:gd name="connsiteX3" fmla="*/ 0 w 1076509"/>
              <a:gd name="connsiteY3" fmla="*/ 5676900 h 5676900"/>
              <a:gd name="connsiteX0" fmla="*/ 0 w 1062445"/>
              <a:gd name="connsiteY0" fmla="*/ 5676900 h 5676900"/>
              <a:gd name="connsiteX1" fmla="*/ 538163 w 1062445"/>
              <a:gd name="connsiteY1" fmla="*/ 0 h 5676900"/>
              <a:gd name="connsiteX2" fmla="*/ 1062445 w 1062445"/>
              <a:gd name="connsiteY2" fmla="*/ 5415720 h 5676900"/>
              <a:gd name="connsiteX3" fmla="*/ 0 w 1062445"/>
              <a:gd name="connsiteY3" fmla="*/ 5676900 h 5676900"/>
              <a:gd name="connsiteX0" fmla="*/ 0 w 1060360"/>
              <a:gd name="connsiteY0" fmla="*/ 5686160 h 5686160"/>
              <a:gd name="connsiteX1" fmla="*/ 536078 w 1060360"/>
              <a:gd name="connsiteY1" fmla="*/ 0 h 5686160"/>
              <a:gd name="connsiteX2" fmla="*/ 1060360 w 1060360"/>
              <a:gd name="connsiteY2" fmla="*/ 5415720 h 5686160"/>
              <a:gd name="connsiteX3" fmla="*/ 0 w 1060360"/>
              <a:gd name="connsiteY3" fmla="*/ 5686160 h 5686160"/>
            </a:gdLst>
            <a:ahLst/>
            <a:cxnLst>
              <a:cxn ang="0">
                <a:pos x="connsiteX0" y="connsiteY0"/>
              </a:cxn>
              <a:cxn ang="0">
                <a:pos x="connsiteX1" y="connsiteY1"/>
              </a:cxn>
              <a:cxn ang="0">
                <a:pos x="connsiteX2" y="connsiteY2"/>
              </a:cxn>
              <a:cxn ang="0">
                <a:pos x="connsiteX3" y="connsiteY3"/>
              </a:cxn>
            </a:cxnLst>
            <a:rect l="l" t="t" r="r" b="b"/>
            <a:pathLst>
              <a:path w="1060360" h="5686160">
                <a:moveTo>
                  <a:pt x="0" y="5686160"/>
                </a:moveTo>
                <a:lnTo>
                  <a:pt x="536078" y="0"/>
                </a:lnTo>
                <a:lnTo>
                  <a:pt x="1060360" y="5415720"/>
                </a:lnTo>
                <a:lnTo>
                  <a:pt x="0" y="5686160"/>
                </a:lnTo>
                <a:close/>
              </a:path>
            </a:pathLst>
          </a:custGeom>
          <a:solidFill>
            <a:srgbClr val="115FA4"/>
          </a:solidFill>
          <a:ln>
            <a:solidFill>
              <a:srgbClr val="11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10634135" y="6356350"/>
            <a:ext cx="1129497" cy="365125"/>
          </a:xfrm>
          <a:prstGeom prst="rect">
            <a:avLst/>
          </a:prstGeom>
        </p:spPr>
        <p:txBody>
          <a:bodyPr/>
          <a:lstStyle>
            <a:lvl1pPr algn="r">
              <a:defRPr>
                <a:solidFill>
                  <a:schemeClr val="tx1"/>
                </a:solidFill>
              </a:defRPr>
            </a:lvl1pPr>
          </a:lstStyle>
          <a:p>
            <a:fld id="{4FAB73BC-B049-4115-A692-8D63A059BFB8}" type="slidenum">
              <a:rPr lang="en-US" smtClean="0"/>
              <a:pPr/>
              <a:t>‹#›</a:t>
            </a:fld>
            <a:endParaRPr lang="en-US" dirty="0"/>
          </a:p>
        </p:txBody>
      </p:sp>
      <p:sp>
        <p:nvSpPr>
          <p:cNvPr id="3" name="Text Placeholder 2"/>
          <p:cNvSpPr>
            <a:spLocks noGrp="1"/>
          </p:cNvSpPr>
          <p:nvPr>
            <p:ph type="body" idx="1"/>
          </p:nvPr>
        </p:nvSpPr>
        <p:spPr>
          <a:xfrm>
            <a:off x="252919" y="1242568"/>
            <a:ext cx="11319956" cy="4605782"/>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52919" y="390526"/>
            <a:ext cx="5814506" cy="752474"/>
          </a:xfrm>
          <a:prstGeom prst="rect">
            <a:avLst/>
          </a:prstGeom>
        </p:spPr>
        <p:txBody>
          <a:bodyPr vert="horz" lIns="91440" tIns="45720" rIns="91440" bIns="45720" rtlCol="0" anchor="ctr">
            <a:normAutofit/>
          </a:bodyPr>
          <a:lstStyle/>
          <a:p>
            <a:r>
              <a:rPr lang="en-US" dirty="0"/>
              <a:t>Click to edit Master title style</a:t>
            </a:r>
          </a:p>
        </p:txBody>
      </p:sp>
      <p:pic>
        <p:nvPicPr>
          <p:cNvPr id="19" name="Picture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30854" y="6444178"/>
            <a:ext cx="2559972" cy="277297"/>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203367"/>
          </a:solidFill>
          <a:latin typeface="Segoe UI" panose="020B0502040204020203" pitchFamily="34" charset="0"/>
          <a:ea typeface="Segoe UI Black" panose="020B0A02040204020203" pitchFamily="34" charset="0"/>
          <a:cs typeface="Segoe UI" panose="020B0502040204020203" pitchFamily="34" charset="0"/>
        </a:defRPr>
      </a:lvl1pPr>
    </p:titleStyle>
    <p:bodyStyle>
      <a:lvl1pPr marL="182880" indent="-182880" algn="l" defTabSz="914400" rtl="0" eaLnBrk="1" latinLnBrk="0" hangingPunct="1">
        <a:lnSpc>
          <a:spcPct val="90000"/>
        </a:lnSpc>
        <a:spcBef>
          <a:spcPts val="1200"/>
        </a:spcBef>
        <a:buClr>
          <a:srgbClr val="203367"/>
        </a:buClr>
        <a:buFont typeface="Wingdings 2" pitchFamily="18" charset="2"/>
        <a:buChar char=""/>
        <a:defRPr sz="20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1pPr>
      <a:lvl2pPr marL="685800" indent="-182880" algn="l" defTabSz="914400" rtl="0" eaLnBrk="1" latinLnBrk="0" hangingPunct="1">
        <a:lnSpc>
          <a:spcPct val="90000"/>
        </a:lnSpc>
        <a:spcBef>
          <a:spcPts val="250"/>
        </a:spcBef>
        <a:spcAft>
          <a:spcPts val="250"/>
        </a:spcAft>
        <a:buClr>
          <a:srgbClr val="203367"/>
        </a:buClr>
        <a:buFont typeface="Wingdings 2" pitchFamily="18" charset="2"/>
        <a:buChar char=""/>
        <a:defRPr sz="18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2pPr>
      <a:lvl3pPr marL="1143000" indent="-182880" algn="l" defTabSz="914400" rtl="0" eaLnBrk="1" latinLnBrk="0" hangingPunct="1">
        <a:lnSpc>
          <a:spcPct val="90000"/>
        </a:lnSpc>
        <a:spcBef>
          <a:spcPts val="250"/>
        </a:spcBef>
        <a:spcAft>
          <a:spcPts val="250"/>
        </a:spcAft>
        <a:buClr>
          <a:srgbClr val="203367"/>
        </a:buClr>
        <a:buFont typeface="Wingdings 2" pitchFamily="18" charset="2"/>
        <a:buChar char=""/>
        <a:defRPr sz="16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3pPr>
      <a:lvl4pPr marL="1600200" indent="-182880" algn="l" defTabSz="914400" rtl="0" eaLnBrk="1" latinLnBrk="0" hangingPunct="1">
        <a:lnSpc>
          <a:spcPct val="90000"/>
        </a:lnSpc>
        <a:spcBef>
          <a:spcPts val="250"/>
        </a:spcBef>
        <a:spcAft>
          <a:spcPts val="250"/>
        </a:spcAft>
        <a:buClr>
          <a:srgbClr val="203367"/>
        </a:buClr>
        <a:buFont typeface="Wingdings 2" pitchFamily="18" charset="2"/>
        <a:buChar char=""/>
        <a:defRPr sz="14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4pPr>
      <a:lvl5pPr marL="2057400" indent="-182880" algn="l" defTabSz="914400" rtl="0" eaLnBrk="1" latinLnBrk="0" hangingPunct="1">
        <a:lnSpc>
          <a:spcPct val="90000"/>
        </a:lnSpc>
        <a:spcBef>
          <a:spcPts val="250"/>
        </a:spcBef>
        <a:spcAft>
          <a:spcPts val="250"/>
        </a:spcAft>
        <a:buClr>
          <a:srgbClr val="203367"/>
        </a:buClr>
        <a:buFont typeface="Wingdings 2" pitchFamily="18" charset="2"/>
        <a:buChar char=""/>
        <a:defRPr sz="14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862" y="0"/>
            <a:ext cx="5278182" cy="1898356"/>
          </a:xfrm>
        </p:spPr>
        <p:txBody>
          <a:bodyPr>
            <a:normAutofit/>
          </a:bodyPr>
          <a:lstStyle/>
          <a:p>
            <a:r>
              <a:rPr lang="en-US" sz="3900" dirty="0"/>
              <a:t>Statewide Cooperative Contracts</a:t>
            </a:r>
          </a:p>
        </p:txBody>
      </p:sp>
      <p:sp>
        <p:nvSpPr>
          <p:cNvPr id="3" name="Subtitle 2"/>
          <p:cNvSpPr>
            <a:spLocks noGrp="1"/>
          </p:cNvSpPr>
          <p:nvPr>
            <p:ph type="subTitle" idx="1"/>
          </p:nvPr>
        </p:nvSpPr>
        <p:spPr>
          <a:xfrm>
            <a:off x="151862" y="2031999"/>
            <a:ext cx="4228843" cy="609027"/>
          </a:xfrm>
        </p:spPr>
        <p:txBody>
          <a:bodyPr/>
          <a:lstStyle/>
          <a:p>
            <a:r>
              <a:rPr lang="en-US" dirty="0"/>
              <a:t>Cherilyn Hess</a:t>
            </a:r>
          </a:p>
        </p:txBody>
      </p:sp>
    </p:spTree>
    <p:extLst>
      <p:ext uri="{BB962C8B-B14F-4D97-AF65-F5344CB8AC3E}">
        <p14:creationId xmlns:p14="http://schemas.microsoft.com/office/powerpoint/2010/main" val="293841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at the Contract</a:t>
            </a:r>
          </a:p>
        </p:txBody>
      </p:sp>
      <p:pic>
        <p:nvPicPr>
          <p:cNvPr id="8194" name="Picture 2" descr="https://lh3.googleusercontent.com/N5ydN714FbnOAO1EkebBuLfPLCKetKklAjjmiQoOlsUnYpsnIP-JV3asQon7GWDkIVfqiHL-VQfdQE8v_JXOgZvuVft86LjwNWgpCfHMuxXudFTn1YW4fiRXbntbsWTT7EXzfDLN4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316038"/>
            <a:ext cx="9623425" cy="417552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6443662" y="1416050"/>
            <a:ext cx="492126"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9618662" y="1371600"/>
            <a:ext cx="492126"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52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7227381" cy="752474"/>
          </a:xfrm>
        </p:spPr>
        <p:txBody>
          <a:bodyPr>
            <a:normAutofit/>
          </a:bodyPr>
          <a:lstStyle/>
          <a:p>
            <a:r>
              <a:rPr lang="en-US" dirty="0"/>
              <a:t>Need Help with the Contract?</a:t>
            </a:r>
          </a:p>
        </p:txBody>
      </p:sp>
      <p:pic>
        <p:nvPicPr>
          <p:cNvPr id="9220" name="Picture 4" descr="https://lh6.googleusercontent.com/PicP7kC-sKPtkMvIYvoiPNg3_q4uQTiNQTZAuqe_Ua9FvLzwTgNsmGpslgn9Jyjpk8qHJXPHMATS5yfo6tv0h9xD-A35thr0VvT-0sK4SC01h8957ROAfTM8OmcSEr1tZarJkrHiE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8" y="1281112"/>
            <a:ext cx="7400925"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65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at the Contract</a:t>
            </a:r>
          </a:p>
        </p:txBody>
      </p:sp>
      <p:pic>
        <p:nvPicPr>
          <p:cNvPr id="10242" name="Picture 2" descr="https://lh6.googleusercontent.com/-rvJvWNyNl063oFoFqQMdvUylEfL6zFqr8JpfPpEsTvrwlTprTh5u6t2QnGmTrur1qytWLgCBaLeEP53DeHDk6MWCaZkMXwnfZYg1J98iMEhNz_we_jwEZslQC0Ogivkn5-zOW2dy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404100" cy="485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2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at the Contract</a:t>
            </a:r>
          </a:p>
        </p:txBody>
      </p:sp>
      <p:pic>
        <p:nvPicPr>
          <p:cNvPr id="11266" name="Picture 2" descr="https://lh4.googleusercontent.com/3BppwDvJk0EJGPMr_ftCPx2HDe2E4rujegh5hA3vAYoiSFHYVFFZ4QBSHUDl0gRNYaISYApaVe3RT5WIj4v3zPZPKQ8i4KfACl8wsJAFMDBLKUbL3jJSKl49QVejQIpi_LNg8waKI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9" y="1476375"/>
            <a:ext cx="97726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24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Summary</a:t>
            </a:r>
          </a:p>
        </p:txBody>
      </p:sp>
      <p:pic>
        <p:nvPicPr>
          <p:cNvPr id="12293" name="Picture 5" descr="https://lh6.googleusercontent.com/qyQkxRG0NFHp-wWPPGMFSpZvYc8L1NqZ5QMr_nnS6_vGGU1LijFSNhJLmiSBLYINLi3eglvAX60hCcqxEiH7APsI07PvYjbUoFI84QjgcsGKbKJkW4E1DnfJv4boeZ5XAhbR1FxxH-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143000"/>
            <a:ext cx="3641725" cy="516014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https://lh3.googleusercontent.com/yAGyjjuDCVJR-RnDOM8EQU7rhNM1-gkBZGqyJRgfjgvPGCqEHXAs0R1zcUS9SOearNktjQfFQ-Um_vJOrrOUoU6xGGbp6h1H_W10U2C43LVyDSO16XYtLl1ixgYQHkyalbyBc3QkL2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748" y="1143000"/>
            <a:ext cx="3641752" cy="515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7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Document</a:t>
            </a:r>
          </a:p>
        </p:txBody>
      </p:sp>
      <p:pic>
        <p:nvPicPr>
          <p:cNvPr id="13314" name="Picture 2" descr="https://lh3.googleusercontent.com/NIASttsxthbF5iG1rT3ZdssAayS4y0mi28NiUp1mT2aPOOY6nernJ38qu4nv1yTY9qqpmIGWcEE_uwwmlb8crFQE9QtnJ_78F0yZuwV6PPBLWnR87lhP-mEm0Y0eouqTBU-G92QWKL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19" y="1143000"/>
            <a:ext cx="6541581" cy="505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59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at the Contract</a:t>
            </a:r>
          </a:p>
        </p:txBody>
      </p:sp>
      <p:pic>
        <p:nvPicPr>
          <p:cNvPr id="4" name="Picture 3"/>
          <p:cNvPicPr>
            <a:picLocks noChangeAspect="1"/>
          </p:cNvPicPr>
          <p:nvPr/>
        </p:nvPicPr>
        <p:blipFill>
          <a:blip r:embed="rId2"/>
          <a:stretch>
            <a:fillRect/>
          </a:stretch>
        </p:blipFill>
        <p:spPr>
          <a:xfrm>
            <a:off x="252919" y="1143000"/>
            <a:ext cx="9753600" cy="3667125"/>
          </a:xfrm>
          <a:prstGeom prst="rect">
            <a:avLst/>
          </a:prstGeom>
        </p:spPr>
      </p:pic>
    </p:spTree>
    <p:extLst>
      <p:ext uri="{BB962C8B-B14F-4D97-AF65-F5344CB8AC3E}">
        <p14:creationId xmlns:p14="http://schemas.microsoft.com/office/powerpoint/2010/main" val="398467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Contracts</a:t>
            </a:r>
          </a:p>
        </p:txBody>
      </p:sp>
      <p:pic>
        <p:nvPicPr>
          <p:cNvPr id="15362" name="Picture 2" descr="https://lh4.googleusercontent.com/2WJcamWuOwY1w4QYvlG8VS-rW9qFY43iJR_DA2sTtZuApP8KkEIFLieKqH85NJpXcZf7f2kHFTkz7Nx7a4k8o_ZkgfCKn2259kwNkSciHzu6snlty21Apym2uRV0jVsLVUw67PArug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29" y="1054100"/>
            <a:ext cx="5311485" cy="534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93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Contracts</a:t>
            </a:r>
          </a:p>
        </p:txBody>
      </p:sp>
      <p:pic>
        <p:nvPicPr>
          <p:cNvPr id="16386" name="Picture 2" descr="https://lh4.googleusercontent.com/mEjLjSWua_WPbZHu05E4O5no1NyPS3WWRsq0-EVLuAgKcLeno0txnlyvcKrO6SPFMAFm_ghQPPkezZKab9ARUcc10RCJzvp3dQ3WE7BU4_c0GfawiFdpZp6t6ZqEaAnjVPc8FqnR_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9" y="1420812"/>
            <a:ext cx="8639175"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449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7074981" cy="752474"/>
          </a:xfrm>
        </p:spPr>
        <p:txBody>
          <a:bodyPr>
            <a:normAutofit/>
          </a:bodyPr>
          <a:lstStyle/>
          <a:p>
            <a:r>
              <a:rPr lang="en-US" dirty="0"/>
              <a:t>Contract Numbering</a:t>
            </a:r>
          </a:p>
        </p:txBody>
      </p:sp>
      <p:sp>
        <p:nvSpPr>
          <p:cNvPr id="3" name="Content Placeholder 2"/>
          <p:cNvSpPr>
            <a:spLocks noGrp="1"/>
          </p:cNvSpPr>
          <p:nvPr>
            <p:ph idx="1"/>
          </p:nvPr>
        </p:nvSpPr>
        <p:spPr>
          <a:xfrm>
            <a:off x="252919" y="1242568"/>
            <a:ext cx="10186481" cy="4605782"/>
          </a:xfrm>
        </p:spPr>
        <p:txBody>
          <a:bodyPr/>
          <a:lstStyle/>
          <a:p>
            <a:r>
              <a:rPr lang="en-US" dirty="0"/>
              <a:t>AR	Authorization Required - State Agencies must ask before buying on these contracts.</a:t>
            </a:r>
          </a:p>
          <a:p>
            <a:r>
              <a:rPr lang="en-US" dirty="0"/>
              <a:t>AV	Approved Vendor List	</a:t>
            </a:r>
          </a:p>
          <a:p>
            <a:r>
              <a:rPr lang="en-US" dirty="0"/>
              <a:t>MA	Multiple Contracts Awarded - Multiple vendors own multiple awards</a:t>
            </a:r>
          </a:p>
          <a:p>
            <a:r>
              <a:rPr lang="en-US" dirty="0"/>
              <a:t>PD	Awarded to one Vendor	</a:t>
            </a:r>
          </a:p>
          <a:p>
            <a:r>
              <a:rPr lang="en-US" dirty="0"/>
              <a:t>PA	Pricing Agreement – We are not starting new contracts with PA any longer</a:t>
            </a:r>
          </a:p>
        </p:txBody>
      </p:sp>
    </p:spTree>
    <p:extLst>
      <p:ext uri="{BB962C8B-B14F-4D97-AF65-F5344CB8AC3E}">
        <p14:creationId xmlns:p14="http://schemas.microsoft.com/office/powerpoint/2010/main" val="421994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9614982" cy="752474"/>
          </a:xfrm>
        </p:spPr>
        <p:txBody>
          <a:bodyPr>
            <a:normAutofit fontScale="90000"/>
          </a:bodyPr>
          <a:lstStyle/>
          <a:p>
            <a:r>
              <a:rPr lang="en-US" dirty="0"/>
              <a:t>How vendors get a statewide cooperative contract</a:t>
            </a:r>
          </a:p>
        </p:txBody>
      </p:sp>
      <p:sp>
        <p:nvSpPr>
          <p:cNvPr id="3" name="Content Placeholder 2"/>
          <p:cNvSpPr>
            <a:spLocks noGrp="1"/>
          </p:cNvSpPr>
          <p:nvPr>
            <p:ph idx="1"/>
          </p:nvPr>
        </p:nvSpPr>
        <p:spPr>
          <a:xfrm>
            <a:off x="252919" y="1242568"/>
            <a:ext cx="9919781" cy="4815332"/>
          </a:xfrm>
        </p:spPr>
        <p:txBody>
          <a:bodyPr>
            <a:normAutofit/>
          </a:bodyPr>
          <a:lstStyle/>
          <a:p>
            <a:r>
              <a:rPr lang="en-US" dirty="0"/>
              <a:t>Vendors respond to a publically posted solicitation.</a:t>
            </a:r>
          </a:p>
          <a:p>
            <a:pPr lvl="1"/>
            <a:r>
              <a:rPr lang="en-US" dirty="0"/>
              <a:t>E-procurement bidding service, to distribute and receive bids, RFPs, and other solicitations to create the Utah Public Procurement Place or U3P. </a:t>
            </a:r>
          </a:p>
          <a:p>
            <a:pPr lvl="1"/>
            <a:r>
              <a:rPr lang="en-US" dirty="0"/>
              <a:t>Solicitation Types</a:t>
            </a:r>
          </a:p>
          <a:p>
            <a:pPr lvl="2"/>
            <a:r>
              <a:rPr lang="en-US" dirty="0"/>
              <a:t>Set Asides – Ex. UCI, State Mail</a:t>
            </a:r>
          </a:p>
          <a:p>
            <a:pPr lvl="2"/>
            <a:r>
              <a:rPr lang="en-US" dirty="0"/>
              <a:t>RFP – Request for Proposal</a:t>
            </a:r>
          </a:p>
          <a:p>
            <a:pPr lvl="2"/>
            <a:r>
              <a:rPr lang="en-US" dirty="0"/>
              <a:t>SS – Sole Source</a:t>
            </a:r>
          </a:p>
          <a:p>
            <a:pPr lvl="2"/>
            <a:r>
              <a:rPr lang="en-US" dirty="0"/>
              <a:t>IFB – Invitation for Bid</a:t>
            </a:r>
          </a:p>
          <a:p>
            <a:pPr lvl="2"/>
            <a:r>
              <a:rPr lang="en-US" dirty="0"/>
              <a:t>RFSQ – Request for Statement of Qualifications </a:t>
            </a:r>
          </a:p>
          <a:p>
            <a:pPr lvl="3"/>
            <a:r>
              <a:rPr lang="en-US" dirty="0"/>
              <a:t>AVL – Approved Vendor List</a:t>
            </a:r>
          </a:p>
          <a:p>
            <a:r>
              <a:rPr lang="en-US" dirty="0"/>
              <a:t>Statewide Cooperative Contracts are posted as such.</a:t>
            </a:r>
          </a:p>
          <a:p>
            <a:pPr lvl="1"/>
            <a:r>
              <a:rPr lang="en-US" dirty="0"/>
              <a:t>Often have Admin Fee Requirements</a:t>
            </a:r>
          </a:p>
          <a:p>
            <a:pPr lvl="1"/>
            <a:r>
              <a:rPr lang="en-US" dirty="0"/>
              <a:t>Have Quarterly Usage Reports</a:t>
            </a:r>
          </a:p>
          <a:p>
            <a:pPr lvl="1"/>
            <a:r>
              <a:rPr lang="en-US" dirty="0"/>
              <a:t>Service All Eligible Users- Not just specific entities</a:t>
            </a:r>
          </a:p>
        </p:txBody>
      </p:sp>
      <p:pic>
        <p:nvPicPr>
          <p:cNvPr id="4" name="Picture 3"/>
          <p:cNvPicPr/>
          <p:nvPr/>
        </p:nvPicPr>
        <p:blipFill rotWithShape="1">
          <a:blip r:embed="rId2"/>
          <a:srcRect l="13205" t="11624" r="14488" b="45299"/>
          <a:stretch/>
        </p:blipFill>
        <p:spPr bwMode="auto">
          <a:xfrm>
            <a:off x="6057900" y="2122968"/>
            <a:ext cx="5959930" cy="2213901"/>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1670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AR</a:t>
            </a:r>
          </a:p>
        </p:txBody>
      </p:sp>
      <p:pic>
        <p:nvPicPr>
          <p:cNvPr id="4" name="Picture 3"/>
          <p:cNvPicPr>
            <a:picLocks noChangeAspect="1"/>
          </p:cNvPicPr>
          <p:nvPr/>
        </p:nvPicPr>
        <p:blipFill>
          <a:blip r:embed="rId2"/>
          <a:stretch>
            <a:fillRect/>
          </a:stretch>
        </p:blipFill>
        <p:spPr>
          <a:xfrm>
            <a:off x="252918" y="1639888"/>
            <a:ext cx="8269343" cy="2868612"/>
          </a:xfrm>
          <a:prstGeom prst="rect">
            <a:avLst/>
          </a:prstGeom>
        </p:spPr>
      </p:pic>
      <p:sp>
        <p:nvSpPr>
          <p:cNvPr id="6" name="TextBox 5"/>
          <p:cNvSpPr txBox="1"/>
          <p:nvPr/>
        </p:nvSpPr>
        <p:spPr>
          <a:xfrm>
            <a:off x="138620" y="1191389"/>
            <a:ext cx="4102100" cy="400110"/>
          </a:xfrm>
          <a:prstGeom prst="rect">
            <a:avLst/>
          </a:prstGeom>
          <a:noFill/>
        </p:spPr>
        <p:txBody>
          <a:bodyPr wrap="square" rtlCol="0">
            <a:spAutoFit/>
          </a:bodyPr>
          <a:lstStyle/>
          <a:p>
            <a:r>
              <a:rPr lang="en-US" sz="2000" dirty="0">
                <a:solidFill>
                  <a:schemeClr val="tx1">
                    <a:lumMod val="65000"/>
                    <a:lumOff val="35000"/>
                  </a:schemeClr>
                </a:solidFill>
                <a:latin typeface="Segoe UI Light" panose="020B0502040204020203" pitchFamily="34" charset="0"/>
                <a:cs typeface="Segoe UI Light" panose="020B0502040204020203" pitchFamily="34" charset="0"/>
              </a:rPr>
              <a:t>AR3036 - Automated E911 System</a:t>
            </a:r>
          </a:p>
        </p:txBody>
      </p:sp>
    </p:spTree>
    <p:extLst>
      <p:ext uri="{BB962C8B-B14F-4D97-AF65-F5344CB8AC3E}">
        <p14:creationId xmlns:p14="http://schemas.microsoft.com/office/powerpoint/2010/main" val="85088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AR</a:t>
            </a:r>
          </a:p>
        </p:txBody>
      </p:sp>
      <p:sp>
        <p:nvSpPr>
          <p:cNvPr id="6" name="TextBox 5"/>
          <p:cNvSpPr txBox="1"/>
          <p:nvPr/>
        </p:nvSpPr>
        <p:spPr>
          <a:xfrm>
            <a:off x="252918" y="1143000"/>
            <a:ext cx="5904042" cy="400110"/>
          </a:xfrm>
          <a:prstGeom prst="rect">
            <a:avLst/>
          </a:prstGeom>
          <a:noFill/>
        </p:spPr>
        <p:txBody>
          <a:bodyPr wrap="square" rtlCol="0">
            <a:spAutoFit/>
          </a:bodyPr>
          <a:lstStyle/>
          <a:p>
            <a:r>
              <a:rPr lang="en-US" sz="2000" dirty="0">
                <a:solidFill>
                  <a:schemeClr val="tx1">
                    <a:lumMod val="65000"/>
                    <a:lumOff val="35000"/>
                  </a:schemeClr>
                </a:solidFill>
                <a:latin typeface="Segoe UI Light" panose="020B0502040204020203" pitchFamily="34" charset="0"/>
                <a:cs typeface="Segoe UI Light" panose="020B0502040204020203" pitchFamily="34" charset="0"/>
              </a:rPr>
              <a:t>AR3388 – Mailing Equipment Supplies &amp; Maintenance</a:t>
            </a:r>
          </a:p>
        </p:txBody>
      </p:sp>
      <p:pic>
        <p:nvPicPr>
          <p:cNvPr id="3" name="Picture 2"/>
          <p:cNvPicPr>
            <a:picLocks noChangeAspect="1"/>
          </p:cNvPicPr>
          <p:nvPr/>
        </p:nvPicPr>
        <p:blipFill>
          <a:blip r:embed="rId2"/>
          <a:stretch>
            <a:fillRect/>
          </a:stretch>
        </p:blipFill>
        <p:spPr>
          <a:xfrm>
            <a:off x="252918" y="3904700"/>
            <a:ext cx="9032658" cy="1562650"/>
          </a:xfrm>
          <a:prstGeom prst="rect">
            <a:avLst/>
          </a:prstGeom>
        </p:spPr>
      </p:pic>
      <p:pic>
        <p:nvPicPr>
          <p:cNvPr id="5" name="Picture 4"/>
          <p:cNvPicPr>
            <a:picLocks noChangeAspect="1"/>
          </p:cNvPicPr>
          <p:nvPr/>
        </p:nvPicPr>
        <p:blipFill>
          <a:blip r:embed="rId3"/>
          <a:stretch>
            <a:fillRect/>
          </a:stretch>
        </p:blipFill>
        <p:spPr>
          <a:xfrm>
            <a:off x="252919" y="1662485"/>
            <a:ext cx="8529132" cy="2122840"/>
          </a:xfrm>
          <a:prstGeom prst="rect">
            <a:avLst/>
          </a:prstGeom>
        </p:spPr>
      </p:pic>
    </p:spTree>
    <p:extLst>
      <p:ext uri="{BB962C8B-B14F-4D97-AF65-F5344CB8AC3E}">
        <p14:creationId xmlns:p14="http://schemas.microsoft.com/office/powerpoint/2010/main" val="235936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AV</a:t>
            </a:r>
          </a:p>
        </p:txBody>
      </p:sp>
      <p:sp>
        <p:nvSpPr>
          <p:cNvPr id="4" name="TextBox 3"/>
          <p:cNvSpPr txBox="1"/>
          <p:nvPr/>
        </p:nvSpPr>
        <p:spPr>
          <a:xfrm>
            <a:off x="252919" y="1069428"/>
            <a:ext cx="6231965" cy="369332"/>
          </a:xfrm>
          <a:prstGeom prst="rect">
            <a:avLst/>
          </a:prstGeom>
          <a:noFill/>
        </p:spPr>
        <p:txBody>
          <a:bodyPr wrap="square" rtlCol="0">
            <a:spAutoFit/>
          </a:bodyPr>
          <a:lstStyle/>
          <a:p>
            <a:r>
              <a:rPr lang="en-US" dirty="0">
                <a:solidFill>
                  <a:schemeClr val="tx1">
                    <a:lumMod val="65000"/>
                    <a:lumOff val="35000"/>
                  </a:schemeClr>
                </a:solidFill>
                <a:latin typeface="Segoe UI Light" panose="020B0502040204020203" pitchFamily="34" charset="0"/>
                <a:cs typeface="Segoe UI Light" panose="020B0502040204020203" pitchFamily="34" charset="0"/>
              </a:rPr>
              <a:t>AV2436 – Marketing and Advertising Services</a:t>
            </a:r>
          </a:p>
        </p:txBody>
      </p:sp>
      <p:pic>
        <p:nvPicPr>
          <p:cNvPr id="5" name="Picture 4"/>
          <p:cNvPicPr>
            <a:picLocks noChangeAspect="1"/>
          </p:cNvPicPr>
          <p:nvPr/>
        </p:nvPicPr>
        <p:blipFill>
          <a:blip r:embed="rId2"/>
          <a:stretch>
            <a:fillRect/>
          </a:stretch>
        </p:blipFill>
        <p:spPr>
          <a:xfrm>
            <a:off x="252919" y="1589994"/>
            <a:ext cx="9609538" cy="2594575"/>
          </a:xfrm>
          <a:prstGeom prst="rect">
            <a:avLst/>
          </a:prstGeom>
        </p:spPr>
      </p:pic>
      <p:pic>
        <p:nvPicPr>
          <p:cNvPr id="6" name="Picture 5"/>
          <p:cNvPicPr>
            <a:picLocks noChangeAspect="1"/>
          </p:cNvPicPr>
          <p:nvPr/>
        </p:nvPicPr>
        <p:blipFill>
          <a:blip r:embed="rId3"/>
          <a:stretch>
            <a:fillRect/>
          </a:stretch>
        </p:blipFill>
        <p:spPr>
          <a:xfrm>
            <a:off x="3160172" y="3918440"/>
            <a:ext cx="4563242" cy="2767429"/>
          </a:xfrm>
          <a:prstGeom prst="rect">
            <a:avLst/>
          </a:prstGeom>
        </p:spPr>
      </p:pic>
      <p:pic>
        <p:nvPicPr>
          <p:cNvPr id="7" name="Picture 6"/>
          <p:cNvPicPr>
            <a:picLocks noChangeAspect="1"/>
          </p:cNvPicPr>
          <p:nvPr/>
        </p:nvPicPr>
        <p:blipFill>
          <a:blip r:embed="rId4"/>
          <a:stretch>
            <a:fillRect/>
          </a:stretch>
        </p:blipFill>
        <p:spPr>
          <a:xfrm>
            <a:off x="7931943" y="4451643"/>
            <a:ext cx="3861027" cy="1967151"/>
          </a:xfrm>
          <a:prstGeom prst="rect">
            <a:avLst/>
          </a:prstGeom>
        </p:spPr>
      </p:pic>
    </p:spTree>
    <p:extLst>
      <p:ext uri="{BB962C8B-B14F-4D97-AF65-F5344CB8AC3E}">
        <p14:creationId xmlns:p14="http://schemas.microsoft.com/office/powerpoint/2010/main" val="54982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AV</a:t>
            </a:r>
          </a:p>
        </p:txBody>
      </p:sp>
      <p:sp>
        <p:nvSpPr>
          <p:cNvPr id="5" name="TextBox 4"/>
          <p:cNvSpPr txBox="1"/>
          <p:nvPr/>
        </p:nvSpPr>
        <p:spPr>
          <a:xfrm>
            <a:off x="252919" y="1138777"/>
            <a:ext cx="6231965" cy="369332"/>
          </a:xfrm>
          <a:prstGeom prst="rect">
            <a:avLst/>
          </a:prstGeom>
          <a:noFill/>
        </p:spPr>
        <p:txBody>
          <a:bodyPr wrap="square" rtlCol="0">
            <a:spAutoFit/>
          </a:bodyPr>
          <a:lstStyle/>
          <a:p>
            <a:r>
              <a:rPr lang="en-US" dirty="0">
                <a:solidFill>
                  <a:schemeClr val="tx1">
                    <a:lumMod val="65000"/>
                    <a:lumOff val="35000"/>
                  </a:schemeClr>
                </a:solidFill>
                <a:latin typeface="Segoe UI Light" panose="020B0502040204020203" pitchFamily="34" charset="0"/>
                <a:cs typeface="Segoe UI Light" panose="020B0502040204020203" pitchFamily="34" charset="0"/>
              </a:rPr>
              <a:t>AV2706 – Carpet Cleaning Services</a:t>
            </a:r>
          </a:p>
        </p:txBody>
      </p:sp>
      <p:pic>
        <p:nvPicPr>
          <p:cNvPr id="6" name="Picture 5"/>
          <p:cNvPicPr>
            <a:picLocks noChangeAspect="1"/>
          </p:cNvPicPr>
          <p:nvPr/>
        </p:nvPicPr>
        <p:blipFill>
          <a:blip r:embed="rId2"/>
          <a:stretch>
            <a:fillRect/>
          </a:stretch>
        </p:blipFill>
        <p:spPr>
          <a:xfrm>
            <a:off x="252919" y="1585717"/>
            <a:ext cx="10458450" cy="3067050"/>
          </a:xfrm>
          <a:prstGeom prst="rect">
            <a:avLst/>
          </a:prstGeom>
        </p:spPr>
      </p:pic>
      <p:pic>
        <p:nvPicPr>
          <p:cNvPr id="7" name="Picture 6"/>
          <p:cNvPicPr>
            <a:picLocks noChangeAspect="1"/>
          </p:cNvPicPr>
          <p:nvPr/>
        </p:nvPicPr>
        <p:blipFill>
          <a:blip r:embed="rId3"/>
          <a:stretch>
            <a:fillRect/>
          </a:stretch>
        </p:blipFill>
        <p:spPr>
          <a:xfrm>
            <a:off x="2450646" y="4950958"/>
            <a:ext cx="7715250" cy="1038225"/>
          </a:xfrm>
          <a:prstGeom prst="rect">
            <a:avLst/>
          </a:prstGeom>
        </p:spPr>
      </p:pic>
    </p:spTree>
    <p:extLst>
      <p:ext uri="{BB962C8B-B14F-4D97-AF65-F5344CB8AC3E}">
        <p14:creationId xmlns:p14="http://schemas.microsoft.com/office/powerpoint/2010/main" val="126765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MA</a:t>
            </a:r>
          </a:p>
        </p:txBody>
      </p:sp>
      <p:pic>
        <p:nvPicPr>
          <p:cNvPr id="4" name="Picture 3"/>
          <p:cNvPicPr>
            <a:picLocks noChangeAspect="1"/>
          </p:cNvPicPr>
          <p:nvPr/>
        </p:nvPicPr>
        <p:blipFill>
          <a:blip r:embed="rId2"/>
          <a:stretch>
            <a:fillRect/>
          </a:stretch>
        </p:blipFill>
        <p:spPr>
          <a:xfrm>
            <a:off x="252919" y="1633537"/>
            <a:ext cx="10458450" cy="2676525"/>
          </a:xfrm>
          <a:prstGeom prst="rect">
            <a:avLst/>
          </a:prstGeom>
        </p:spPr>
      </p:pic>
      <p:sp>
        <p:nvSpPr>
          <p:cNvPr id="5" name="TextBox 4"/>
          <p:cNvSpPr txBox="1"/>
          <p:nvPr/>
        </p:nvSpPr>
        <p:spPr>
          <a:xfrm>
            <a:off x="252919" y="1143000"/>
            <a:ext cx="6231965" cy="369332"/>
          </a:xfrm>
          <a:prstGeom prst="rect">
            <a:avLst/>
          </a:prstGeom>
          <a:noFill/>
        </p:spPr>
        <p:txBody>
          <a:bodyPr wrap="square" rtlCol="0">
            <a:spAutoFit/>
          </a:bodyPr>
          <a:lstStyle/>
          <a:p>
            <a:r>
              <a:rPr lang="en-US" dirty="0">
                <a:solidFill>
                  <a:schemeClr val="tx1">
                    <a:lumMod val="65000"/>
                    <a:lumOff val="35000"/>
                  </a:schemeClr>
                </a:solidFill>
                <a:latin typeface="Segoe UI Light" panose="020B0502040204020203" pitchFamily="34" charset="0"/>
                <a:cs typeface="Segoe UI Light" panose="020B0502040204020203" pitchFamily="34" charset="0"/>
              </a:rPr>
              <a:t>MA3178 – Turf Management Products</a:t>
            </a:r>
          </a:p>
        </p:txBody>
      </p:sp>
      <p:pic>
        <p:nvPicPr>
          <p:cNvPr id="6" name="Picture 5"/>
          <p:cNvPicPr>
            <a:picLocks noChangeAspect="1"/>
          </p:cNvPicPr>
          <p:nvPr/>
        </p:nvPicPr>
        <p:blipFill>
          <a:blip r:embed="rId3"/>
          <a:stretch>
            <a:fillRect/>
          </a:stretch>
        </p:blipFill>
        <p:spPr>
          <a:xfrm>
            <a:off x="1547812" y="4431267"/>
            <a:ext cx="9553575" cy="1809750"/>
          </a:xfrm>
          <a:prstGeom prst="rect">
            <a:avLst/>
          </a:prstGeom>
        </p:spPr>
      </p:pic>
    </p:spTree>
    <p:extLst>
      <p:ext uri="{BB962C8B-B14F-4D97-AF65-F5344CB8AC3E}">
        <p14:creationId xmlns:p14="http://schemas.microsoft.com/office/powerpoint/2010/main" val="108081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MA</a:t>
            </a:r>
          </a:p>
        </p:txBody>
      </p:sp>
      <p:sp>
        <p:nvSpPr>
          <p:cNvPr id="4" name="TextBox 3"/>
          <p:cNvSpPr txBox="1"/>
          <p:nvPr/>
        </p:nvSpPr>
        <p:spPr>
          <a:xfrm>
            <a:off x="252919" y="1143000"/>
            <a:ext cx="6980638" cy="369332"/>
          </a:xfrm>
          <a:prstGeom prst="rect">
            <a:avLst/>
          </a:prstGeom>
          <a:noFill/>
        </p:spPr>
        <p:txBody>
          <a:bodyPr wrap="square" rtlCol="0">
            <a:spAutoFit/>
          </a:bodyPr>
          <a:lstStyle/>
          <a:p>
            <a:r>
              <a:rPr lang="en-US" dirty="0">
                <a:solidFill>
                  <a:schemeClr val="tx1">
                    <a:lumMod val="65000"/>
                    <a:lumOff val="35000"/>
                  </a:schemeClr>
                </a:solidFill>
                <a:latin typeface="Segoe UI Light" panose="020B0502040204020203" pitchFamily="34" charset="0"/>
                <a:cs typeface="Segoe UI Light" panose="020B0502040204020203" pitchFamily="34" charset="0"/>
              </a:rPr>
              <a:t>MA119 – Cabinet and Vehicle First Aid Kit- Primary vs Secondary</a:t>
            </a:r>
          </a:p>
        </p:txBody>
      </p:sp>
      <p:pic>
        <p:nvPicPr>
          <p:cNvPr id="5" name="Picture 4"/>
          <p:cNvPicPr>
            <a:picLocks noChangeAspect="1"/>
          </p:cNvPicPr>
          <p:nvPr/>
        </p:nvPicPr>
        <p:blipFill>
          <a:blip r:embed="rId2"/>
          <a:stretch>
            <a:fillRect/>
          </a:stretch>
        </p:blipFill>
        <p:spPr>
          <a:xfrm>
            <a:off x="252919" y="1721304"/>
            <a:ext cx="9968767" cy="4083806"/>
          </a:xfrm>
          <a:prstGeom prst="rect">
            <a:avLst/>
          </a:prstGeom>
        </p:spPr>
      </p:pic>
      <p:pic>
        <p:nvPicPr>
          <p:cNvPr id="6" name="Picture 5"/>
          <p:cNvPicPr>
            <a:picLocks noChangeAspect="1"/>
          </p:cNvPicPr>
          <p:nvPr/>
        </p:nvPicPr>
        <p:blipFill>
          <a:blip r:embed="rId3"/>
          <a:stretch>
            <a:fillRect/>
          </a:stretch>
        </p:blipFill>
        <p:spPr>
          <a:xfrm>
            <a:off x="6368143" y="5262503"/>
            <a:ext cx="3282043" cy="1503158"/>
          </a:xfrm>
          <a:prstGeom prst="rect">
            <a:avLst/>
          </a:prstGeom>
        </p:spPr>
      </p:pic>
    </p:spTree>
    <p:extLst>
      <p:ext uri="{BB962C8B-B14F-4D97-AF65-F5344CB8AC3E}">
        <p14:creationId xmlns:p14="http://schemas.microsoft.com/office/powerpoint/2010/main" val="757755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10338881" cy="962024"/>
          </a:xfrm>
        </p:spPr>
        <p:txBody>
          <a:bodyPr>
            <a:normAutofit fontScale="90000"/>
          </a:bodyPr>
          <a:lstStyle/>
          <a:p>
            <a:r>
              <a:rPr lang="en-US" dirty="0"/>
              <a:t>Get a Quote</a:t>
            </a:r>
            <a:br>
              <a:rPr lang="en-US" dirty="0"/>
            </a:br>
            <a:r>
              <a:rPr lang="en-US" dirty="0"/>
              <a:t>Review Ordering Instructions Before Requesting Quotes</a:t>
            </a:r>
          </a:p>
        </p:txBody>
      </p:sp>
      <p:pic>
        <p:nvPicPr>
          <p:cNvPr id="1028" name="Picture 4" descr="https://lh5.googleusercontent.com/EboFsrI9u5B3AbCXWJhzaRp7e3vrh681xeqgWvIvFZjYfKU5pJt2D9iTsgWM4Qzr1t4fBdfjlYdOV1TOci5MjrdPOzb7pCKm6fDgF1ZRtEc5BnacKXubxCfCQNcKwNfDM1kVpISYhm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8" y="1662111"/>
            <a:ext cx="10782300" cy="41719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8081" y="3378755"/>
            <a:ext cx="4363727"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3062391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10434131" cy="676274"/>
          </a:xfrm>
        </p:spPr>
        <p:txBody>
          <a:bodyPr>
            <a:normAutofit fontScale="90000"/>
          </a:bodyPr>
          <a:lstStyle/>
          <a:p>
            <a:r>
              <a:rPr lang="en-US" dirty="0"/>
              <a:t>Get a Quote</a:t>
            </a:r>
            <a:br>
              <a:rPr lang="en-US" dirty="0"/>
            </a:br>
            <a:r>
              <a:rPr lang="en-US" dirty="0"/>
              <a:t>Search - Tips and Trick</a:t>
            </a:r>
          </a:p>
        </p:txBody>
      </p:sp>
      <p:pic>
        <p:nvPicPr>
          <p:cNvPr id="2050" name="Picture 2" descr="https://lh5.googleusercontent.com/HyKhcaZnqa9OX0KGB5q_gWSXjIEaNRQ59h_fjkHdIoNgwA9Gd_yLvYfW66TDldLbshMRPu8eRSM7N-Y6ICj_24gyRhG4C-gKecjX7LAmvt7VRtC6c5LvLpcAFlRkDEMOSFeN-jbad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8" y="1414462"/>
            <a:ext cx="10963275" cy="488632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6934200" y="1566862"/>
            <a:ext cx="1009650" cy="395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645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a Quote</a:t>
            </a:r>
          </a:p>
        </p:txBody>
      </p:sp>
      <p:pic>
        <p:nvPicPr>
          <p:cNvPr id="3074" name="Picture 2" descr="https://lh6.googleusercontent.com/WA5cHSAXuPUE0QZrgBGVmu2IPlopT5vZkl3Bo71IdLTrB_WHsxpqUxO07wDjzkL_h5jy2Y35k8DxvsCm-wT-mrqxDM-kA8tNKW6mJbeMW0dD9hZW03Vsyrh8SYkP0mTbB7MCDKtDt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9" y="1143000"/>
            <a:ext cx="5911850" cy="477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00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10719881" cy="852042"/>
          </a:xfrm>
        </p:spPr>
        <p:txBody>
          <a:bodyPr>
            <a:normAutofit fontScale="90000"/>
          </a:bodyPr>
          <a:lstStyle/>
          <a:p>
            <a:r>
              <a:rPr lang="en-US" dirty="0"/>
              <a:t>Get a Quote</a:t>
            </a:r>
            <a:br>
              <a:rPr lang="en-US" dirty="0"/>
            </a:br>
            <a:r>
              <a:rPr lang="en-US" dirty="0"/>
              <a:t>General Tips and Tricks</a:t>
            </a:r>
          </a:p>
        </p:txBody>
      </p:sp>
      <p:sp>
        <p:nvSpPr>
          <p:cNvPr id="3" name="Content Placeholder 2"/>
          <p:cNvSpPr>
            <a:spLocks noGrp="1"/>
          </p:cNvSpPr>
          <p:nvPr>
            <p:ph idx="1"/>
          </p:nvPr>
        </p:nvSpPr>
        <p:spPr>
          <a:xfrm>
            <a:off x="252919" y="1409700"/>
            <a:ext cx="9938831" cy="4438650"/>
          </a:xfrm>
        </p:spPr>
        <p:txBody>
          <a:bodyPr/>
          <a:lstStyle/>
          <a:p>
            <a:r>
              <a:rPr lang="en-US" dirty="0"/>
              <a:t>If you are requesting multiple items -- ask if vendors offer volume discounts! There is nothing to lose by asking and you can receive competitive pricing by requesting volume discounts.</a:t>
            </a:r>
          </a:p>
          <a:p>
            <a:r>
              <a:rPr lang="en-US" dirty="0"/>
              <a:t>Make sure to include a deadline! Let the vendor know the date and time the quotes are due back. </a:t>
            </a:r>
          </a:p>
          <a:p>
            <a:r>
              <a:rPr lang="en-US" dirty="0"/>
              <a:t>Also a best practice to include your email in the body of the text -- this will encourage the vendor to reach out to the correct entity.</a:t>
            </a:r>
          </a:p>
          <a:p>
            <a:r>
              <a:rPr lang="en-US" dirty="0"/>
              <a:t>Err on the side of providing too much detail to the vendor regarding what you want -- for example, think dimensions, materials, color, model, and brand equivalent (if necessary) if you are purchasing an item. </a:t>
            </a:r>
          </a:p>
          <a:p>
            <a:pPr lvl="1"/>
            <a:r>
              <a:rPr lang="en-US" dirty="0"/>
              <a:t>You can also upload an attachment to the Quote Request</a:t>
            </a:r>
          </a:p>
          <a:p>
            <a:r>
              <a:rPr lang="en-US" dirty="0"/>
              <a:t>It is also a good idea if you are buying an item to make sure the vendor knows the shipping location so they can include that in their quote.</a:t>
            </a:r>
          </a:p>
        </p:txBody>
      </p:sp>
    </p:spTree>
    <p:extLst>
      <p:ext uri="{BB962C8B-B14F-4D97-AF65-F5344CB8AC3E}">
        <p14:creationId xmlns:p14="http://schemas.microsoft.com/office/powerpoint/2010/main" val="147755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Users</a:t>
            </a:r>
          </a:p>
        </p:txBody>
      </p:sp>
      <p:sp>
        <p:nvSpPr>
          <p:cNvPr id="3" name="Content Placeholder 2"/>
          <p:cNvSpPr>
            <a:spLocks noGrp="1"/>
          </p:cNvSpPr>
          <p:nvPr>
            <p:ph idx="1"/>
          </p:nvPr>
        </p:nvSpPr>
        <p:spPr>
          <a:xfrm>
            <a:off x="252919" y="1242568"/>
            <a:ext cx="9183181" cy="4605782"/>
          </a:xfrm>
        </p:spPr>
        <p:txBody>
          <a:bodyPr/>
          <a:lstStyle/>
          <a:p>
            <a:r>
              <a:rPr lang="en-US" dirty="0"/>
              <a:t>Who can use the contract?</a:t>
            </a:r>
          </a:p>
          <a:p>
            <a:pPr marL="0" indent="0">
              <a:buNone/>
            </a:pPr>
            <a:endParaRPr lang="en-US" dirty="0"/>
          </a:p>
          <a:p>
            <a:pPr lvl="1"/>
            <a:r>
              <a:rPr lang="en-US" b="1" u="sng" dirty="0"/>
              <a:t>Eligible User(s)</a:t>
            </a:r>
            <a:r>
              <a:rPr lang="en-US" dirty="0"/>
              <a:t>” means those authorized to use State Cooperative Contracts and includes the State of Utah’s government departments, institutions, agencies, political subdivisions (e.g., colleges, school districts, counties, cities, etc.), and, as applicable, nonprofit organizations, agencies of the federal government, or any other entity authorized by the laws of the State of Utah to participate in State Cooperative Contracts.</a:t>
            </a:r>
          </a:p>
        </p:txBody>
      </p:sp>
    </p:spTree>
    <p:extLst>
      <p:ext uri="{BB962C8B-B14F-4D97-AF65-F5344CB8AC3E}">
        <p14:creationId xmlns:p14="http://schemas.microsoft.com/office/powerpoint/2010/main" val="2449883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 a Quote</a:t>
            </a:r>
            <a:br>
              <a:rPr lang="en-US" dirty="0"/>
            </a:br>
            <a:endParaRPr lang="en-US" dirty="0"/>
          </a:p>
        </p:txBody>
      </p:sp>
      <p:sp>
        <p:nvSpPr>
          <p:cNvPr id="3" name="Content Placeholder 2"/>
          <p:cNvSpPr>
            <a:spLocks noGrp="1"/>
          </p:cNvSpPr>
          <p:nvPr>
            <p:ph idx="1"/>
          </p:nvPr>
        </p:nvSpPr>
        <p:spPr>
          <a:xfrm>
            <a:off x="252919" y="1242568"/>
            <a:ext cx="9919781" cy="4129532"/>
          </a:xfrm>
        </p:spPr>
        <p:txBody>
          <a:bodyPr/>
          <a:lstStyle/>
          <a:p>
            <a:pPr fontAlgn="base"/>
            <a:r>
              <a:rPr lang="en-US" dirty="0"/>
              <a:t>When you hit the “Get a Quote” button… who ends up receiving an email?</a:t>
            </a:r>
          </a:p>
          <a:p>
            <a:pPr lvl="1" fontAlgn="base"/>
            <a:r>
              <a:rPr lang="en-US" dirty="0"/>
              <a:t>EVERY VENDOR IN THE PORTFOLIO - what does that mean?</a:t>
            </a:r>
          </a:p>
          <a:p>
            <a:pPr fontAlgn="base"/>
            <a:r>
              <a:rPr lang="en-US" dirty="0"/>
              <a:t>When you are requesting a quote, you only need to click the “Get a Quote” button ONCE on ONE contract in order to request quotes from all vendors associated with the good or service you are seeking. What a time saver!</a:t>
            </a:r>
          </a:p>
          <a:p>
            <a:pPr fontAlgn="base"/>
            <a:r>
              <a:rPr lang="en-US" dirty="0"/>
              <a:t>You will receive a copy of the email sent out, which you will be able to save for your records.</a:t>
            </a:r>
          </a:p>
          <a:p>
            <a:endParaRPr lang="en-US" dirty="0"/>
          </a:p>
        </p:txBody>
      </p:sp>
    </p:spTree>
    <p:extLst>
      <p:ext uri="{BB962C8B-B14F-4D97-AF65-F5344CB8AC3E}">
        <p14:creationId xmlns:p14="http://schemas.microsoft.com/office/powerpoint/2010/main" val="1510985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t="2964" r="5641" b="39372"/>
          <a:stretch/>
        </p:blipFill>
        <p:spPr bwMode="auto">
          <a:xfrm>
            <a:off x="783771" y="2586302"/>
            <a:ext cx="7933509" cy="2917516"/>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normAutofit fontScale="90000"/>
          </a:bodyPr>
          <a:lstStyle/>
          <a:p>
            <a:r>
              <a:rPr lang="en-US" dirty="0"/>
              <a:t>Suggestions for New Contracts?</a:t>
            </a:r>
            <a:br>
              <a:rPr lang="en-US" dirty="0"/>
            </a:br>
            <a:endParaRPr lang="en-US" dirty="0"/>
          </a:p>
        </p:txBody>
      </p:sp>
      <p:sp>
        <p:nvSpPr>
          <p:cNvPr id="3" name="Content Placeholder 2"/>
          <p:cNvSpPr>
            <a:spLocks noGrp="1"/>
          </p:cNvSpPr>
          <p:nvPr>
            <p:ph idx="1"/>
          </p:nvPr>
        </p:nvSpPr>
        <p:spPr>
          <a:xfrm>
            <a:off x="252919" y="1242568"/>
            <a:ext cx="9919781" cy="2202179"/>
          </a:xfrm>
        </p:spPr>
        <p:txBody>
          <a:bodyPr/>
          <a:lstStyle/>
          <a:p>
            <a:pPr fontAlgn="base"/>
            <a:r>
              <a:rPr lang="en-US" dirty="0"/>
              <a:t>Email Windy </a:t>
            </a:r>
            <a:r>
              <a:rPr lang="en-US" dirty="0" err="1"/>
              <a:t>Aphayrath</a:t>
            </a:r>
            <a:r>
              <a:rPr lang="en-US" dirty="0"/>
              <a:t> at waphayrath@utah.gov</a:t>
            </a:r>
          </a:p>
          <a:p>
            <a:pPr fontAlgn="base"/>
            <a:r>
              <a:rPr lang="en-US" dirty="0"/>
              <a:t>Send your suggestions through contact us on our website</a:t>
            </a:r>
          </a:p>
          <a:p>
            <a:pPr marL="0" indent="0" fontAlgn="base">
              <a:buNone/>
            </a:pPr>
            <a:endParaRPr lang="en-US" dirty="0"/>
          </a:p>
          <a:p>
            <a:pPr marL="0" indent="0" fontAlgn="base">
              <a:buNone/>
            </a:pPr>
            <a:endParaRPr lang="en-US" dirty="0"/>
          </a:p>
        </p:txBody>
      </p:sp>
      <p:sp>
        <p:nvSpPr>
          <p:cNvPr id="5" name="Right Arrow 4"/>
          <p:cNvSpPr/>
          <p:nvPr/>
        </p:nvSpPr>
        <p:spPr>
          <a:xfrm>
            <a:off x="1204686" y="4521417"/>
            <a:ext cx="492126"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4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Answers</a:t>
            </a:r>
          </a:p>
        </p:txBody>
      </p:sp>
      <p:sp>
        <p:nvSpPr>
          <p:cNvPr id="3" name="Content Placeholder 2"/>
          <p:cNvSpPr>
            <a:spLocks noGrp="1"/>
          </p:cNvSpPr>
          <p:nvPr>
            <p:ph idx="1"/>
          </p:nvPr>
        </p:nvSpPr>
        <p:spPr>
          <a:xfrm>
            <a:off x="342899" y="1018902"/>
            <a:ext cx="6569075" cy="1524001"/>
          </a:xfrm>
        </p:spPr>
        <p:txBody>
          <a:bodyPr/>
          <a:lstStyle/>
          <a:p>
            <a:pPr marL="0" indent="0">
              <a:buNone/>
            </a:pPr>
            <a:r>
              <a:rPr lang="en-US" dirty="0"/>
              <a:t>Cherilyn Hess</a:t>
            </a:r>
          </a:p>
          <a:p>
            <a:pPr marL="0" indent="0">
              <a:buNone/>
            </a:pPr>
            <a:r>
              <a:rPr lang="en-US" dirty="0"/>
              <a:t>(801) 957-7147</a:t>
            </a:r>
          </a:p>
          <a:p>
            <a:pPr marL="0" indent="0">
              <a:buNone/>
            </a:pPr>
            <a:r>
              <a:rPr lang="en-US" dirty="0"/>
              <a:t>chess@utah.gov</a:t>
            </a:r>
          </a:p>
        </p:txBody>
      </p:sp>
      <p:sp>
        <p:nvSpPr>
          <p:cNvPr id="4" name="Title 1"/>
          <p:cNvSpPr txBox="1">
            <a:spLocks/>
          </p:cNvSpPr>
          <p:nvPr/>
        </p:nvSpPr>
        <p:spPr>
          <a:xfrm>
            <a:off x="342898" y="2728777"/>
            <a:ext cx="10020302" cy="1129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203367"/>
                </a:solidFill>
                <a:latin typeface="Segoe UI" panose="020B0502040204020203" pitchFamily="34" charset="0"/>
                <a:ea typeface="Segoe UI Black" panose="020B0A02040204020203" pitchFamily="34" charset="0"/>
                <a:cs typeface="Segoe UI" panose="020B0502040204020203" pitchFamily="34" charset="0"/>
              </a:defRPr>
            </a:lvl1pPr>
          </a:lstStyle>
          <a:p>
            <a:r>
              <a:rPr lang="en-US" dirty="0"/>
              <a:t>Brown Bag Training Suggestions &amp; Certificates</a:t>
            </a:r>
          </a:p>
        </p:txBody>
      </p:sp>
      <p:sp>
        <p:nvSpPr>
          <p:cNvPr id="5" name="Content Placeholder 2"/>
          <p:cNvSpPr txBox="1">
            <a:spLocks/>
          </p:cNvSpPr>
          <p:nvPr/>
        </p:nvSpPr>
        <p:spPr>
          <a:xfrm>
            <a:off x="342898" y="3566159"/>
            <a:ext cx="6569075" cy="115388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rgbClr val="203367"/>
              </a:buClr>
              <a:buFont typeface="Wingdings 2" pitchFamily="18" charset="2"/>
              <a:buChar char=""/>
              <a:defRPr sz="20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1pPr>
            <a:lvl2pPr marL="685800" indent="-182880" algn="l" defTabSz="914400" rtl="0" eaLnBrk="1" latinLnBrk="0" hangingPunct="1">
              <a:lnSpc>
                <a:spcPct val="90000"/>
              </a:lnSpc>
              <a:spcBef>
                <a:spcPts val="250"/>
              </a:spcBef>
              <a:spcAft>
                <a:spcPts val="250"/>
              </a:spcAft>
              <a:buClr>
                <a:srgbClr val="203367"/>
              </a:buClr>
              <a:buFont typeface="Wingdings 2" pitchFamily="18" charset="2"/>
              <a:buChar char=""/>
              <a:defRPr sz="18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2pPr>
            <a:lvl3pPr marL="1143000" indent="-182880" algn="l" defTabSz="914400" rtl="0" eaLnBrk="1" latinLnBrk="0" hangingPunct="1">
              <a:lnSpc>
                <a:spcPct val="90000"/>
              </a:lnSpc>
              <a:spcBef>
                <a:spcPts val="250"/>
              </a:spcBef>
              <a:spcAft>
                <a:spcPts val="250"/>
              </a:spcAft>
              <a:buClr>
                <a:srgbClr val="203367"/>
              </a:buClr>
              <a:buFont typeface="Wingdings 2" pitchFamily="18" charset="2"/>
              <a:buChar char=""/>
              <a:defRPr sz="16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3pPr>
            <a:lvl4pPr marL="1600200" indent="-182880" algn="l" defTabSz="914400" rtl="0" eaLnBrk="1" latinLnBrk="0" hangingPunct="1">
              <a:lnSpc>
                <a:spcPct val="90000"/>
              </a:lnSpc>
              <a:spcBef>
                <a:spcPts val="250"/>
              </a:spcBef>
              <a:spcAft>
                <a:spcPts val="250"/>
              </a:spcAft>
              <a:buClr>
                <a:srgbClr val="203367"/>
              </a:buClr>
              <a:buFont typeface="Wingdings 2" pitchFamily="18" charset="2"/>
              <a:buChar char=""/>
              <a:defRPr sz="14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4pPr>
            <a:lvl5pPr marL="2057400" indent="-182880" algn="l" defTabSz="914400" rtl="0" eaLnBrk="1" latinLnBrk="0" hangingPunct="1">
              <a:lnSpc>
                <a:spcPct val="90000"/>
              </a:lnSpc>
              <a:spcBef>
                <a:spcPts val="250"/>
              </a:spcBef>
              <a:spcAft>
                <a:spcPts val="250"/>
              </a:spcAft>
              <a:buClr>
                <a:srgbClr val="203367"/>
              </a:buClr>
              <a:buFont typeface="Wingdings 2" pitchFamily="18" charset="2"/>
              <a:buChar char=""/>
              <a:defRPr sz="14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dirty="0"/>
              <a:t>Solomon Kingston</a:t>
            </a:r>
          </a:p>
          <a:p>
            <a:pPr marL="0" indent="0">
              <a:buFont typeface="Wingdings 2" pitchFamily="18" charset="2"/>
              <a:buNone/>
            </a:pPr>
            <a:r>
              <a:rPr lang="en-US" dirty="0"/>
              <a:t>skingston@utah.gov</a:t>
            </a:r>
          </a:p>
        </p:txBody>
      </p:sp>
    </p:spTree>
    <p:extLst>
      <p:ext uri="{BB962C8B-B14F-4D97-AF65-F5344CB8AC3E}">
        <p14:creationId xmlns:p14="http://schemas.microsoft.com/office/powerpoint/2010/main" val="16675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a contract</a:t>
            </a:r>
          </a:p>
        </p:txBody>
      </p:sp>
      <p:sp>
        <p:nvSpPr>
          <p:cNvPr id="3" name="Content Placeholder 2"/>
          <p:cNvSpPr>
            <a:spLocks noGrp="1"/>
          </p:cNvSpPr>
          <p:nvPr>
            <p:ph idx="1"/>
          </p:nvPr>
        </p:nvSpPr>
        <p:spPr>
          <a:xfrm>
            <a:off x="252919" y="1242568"/>
            <a:ext cx="5252531" cy="4605782"/>
          </a:xfrm>
        </p:spPr>
        <p:txBody>
          <a:bodyPr/>
          <a:lstStyle/>
          <a:p>
            <a:pPr fontAlgn="base"/>
            <a:r>
              <a:rPr lang="en-US"/>
              <a:t>Go to purchasing.utah.gov</a:t>
            </a:r>
          </a:p>
          <a:p>
            <a:pPr fontAlgn="base"/>
            <a:r>
              <a:rPr lang="en-US"/>
              <a:t>Click on State Contracts</a:t>
            </a:r>
          </a:p>
          <a:p>
            <a:pPr fontAlgn="base"/>
            <a:r>
              <a:rPr lang="en-US"/>
              <a:t>Click on Statewide Best-Value Cooperative Contracts</a:t>
            </a:r>
          </a:p>
        </p:txBody>
      </p:sp>
      <p:pic>
        <p:nvPicPr>
          <p:cNvPr id="4100" name="Picture 4" descr="https://lh3.googleusercontent.com/mBoMvzuUvGzh5AIzUtW92SD_dvIXadTbEyvFPmW7ygwFyzXHSvVgV1-7qU9U8V9LWWFNquFhraMvJeURSF_12IsmobctoCT-PUAoYfhgAht0qXwJLDrfpABHxIv2IGEgwzIBlr7v6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975" y="1741487"/>
            <a:ext cx="653415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5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County Search</a:t>
            </a:r>
          </a:p>
        </p:txBody>
      </p:sp>
      <p:sp>
        <p:nvSpPr>
          <p:cNvPr id="3" name="Content Placeholder 2"/>
          <p:cNvSpPr>
            <a:spLocks noGrp="1"/>
          </p:cNvSpPr>
          <p:nvPr>
            <p:ph idx="1"/>
          </p:nvPr>
        </p:nvSpPr>
        <p:spPr>
          <a:xfrm>
            <a:off x="252919" y="1242568"/>
            <a:ext cx="5412157" cy="1448080"/>
          </a:xfrm>
        </p:spPr>
        <p:txBody>
          <a:bodyPr/>
          <a:lstStyle/>
          <a:p>
            <a:r>
              <a:rPr lang="en-US" dirty="0"/>
              <a:t>You can search by:</a:t>
            </a:r>
          </a:p>
          <a:p>
            <a:pPr fontAlgn="base"/>
            <a:r>
              <a:rPr lang="en-US" dirty="0"/>
              <a:t>County </a:t>
            </a:r>
          </a:p>
          <a:p>
            <a:pPr marL="0" indent="0">
              <a:buNone/>
            </a:pPr>
            <a:endParaRPr lang="en-US" dirty="0"/>
          </a:p>
        </p:txBody>
      </p:sp>
      <p:pic>
        <p:nvPicPr>
          <p:cNvPr id="6" name="Picture 5"/>
          <p:cNvPicPr/>
          <p:nvPr/>
        </p:nvPicPr>
        <p:blipFill rotWithShape="1">
          <a:blip r:embed="rId2"/>
          <a:srcRect l="11058" t="31605" r="9936" b="-1969"/>
          <a:stretch/>
        </p:blipFill>
        <p:spPr bwMode="auto">
          <a:xfrm>
            <a:off x="252919" y="2162503"/>
            <a:ext cx="8034009" cy="3859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697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Keywords</a:t>
            </a:r>
          </a:p>
        </p:txBody>
      </p:sp>
      <p:sp>
        <p:nvSpPr>
          <p:cNvPr id="3" name="Content Placeholder 2"/>
          <p:cNvSpPr>
            <a:spLocks noGrp="1"/>
          </p:cNvSpPr>
          <p:nvPr>
            <p:ph idx="1"/>
          </p:nvPr>
        </p:nvSpPr>
        <p:spPr>
          <a:xfrm>
            <a:off x="252919" y="1242568"/>
            <a:ext cx="5814506" cy="4605782"/>
          </a:xfrm>
        </p:spPr>
        <p:txBody>
          <a:bodyPr/>
          <a:lstStyle/>
          <a:p>
            <a:r>
              <a:rPr lang="en-US" dirty="0"/>
              <a:t>You can search by:</a:t>
            </a:r>
          </a:p>
          <a:p>
            <a:pPr fontAlgn="base"/>
            <a:r>
              <a:rPr lang="en-US" dirty="0"/>
              <a:t>Vendor Name</a:t>
            </a:r>
          </a:p>
          <a:p>
            <a:pPr fontAlgn="base"/>
            <a:r>
              <a:rPr lang="en-US" dirty="0"/>
              <a:t>Portfolio Name</a:t>
            </a:r>
          </a:p>
          <a:p>
            <a:pPr fontAlgn="base"/>
            <a:r>
              <a:rPr lang="en-US" dirty="0"/>
              <a:t>Contract Name</a:t>
            </a:r>
          </a:p>
          <a:p>
            <a:pPr fontAlgn="base"/>
            <a:r>
              <a:rPr lang="en-US" dirty="0"/>
              <a:t>Keywords (High Level)</a:t>
            </a:r>
          </a:p>
          <a:p>
            <a:pPr fontAlgn="base"/>
            <a:r>
              <a:rPr lang="en-US" dirty="0"/>
              <a:t>Talk to contract manager</a:t>
            </a:r>
          </a:p>
          <a:p>
            <a:endParaRPr lang="en-US" dirty="0"/>
          </a:p>
        </p:txBody>
      </p:sp>
      <p:pic>
        <p:nvPicPr>
          <p:cNvPr id="5124" name="Picture 4" descr="https://lh4.googleusercontent.com/typXqUom_Y7N_oua-8Z3dtBjCbXffed40ZCSBWFb3Zo1p1urBnSzz4rgjGjrgKECwatBfXDdnH5apMKuvtd161VUVVGDnfmF78sXJpAPuQrNmFb3i--ZrstQQwoIFnZ999mfJVR3A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025" y="1531937"/>
            <a:ext cx="7597155" cy="27352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lh5.googleusercontent.com/YnexTcKwSnnlkgv5kYPno_e7CRIuU8tlzTG90ofmwr0saakoeHZI6vSnHzth3jVWRp-XZD3lyi1y_yYPWhD4TsH1AVfFWRmKa_ZIQQVtNEh05oLfhccb4-wg1o15SLLXeYVX1NjEY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725" y="4702174"/>
            <a:ext cx="4086225"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1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Keyword Example</a:t>
            </a:r>
          </a:p>
        </p:txBody>
      </p:sp>
      <p:pic>
        <p:nvPicPr>
          <p:cNvPr id="4" name="Picture 3"/>
          <p:cNvPicPr>
            <a:picLocks noChangeAspect="1"/>
          </p:cNvPicPr>
          <p:nvPr/>
        </p:nvPicPr>
        <p:blipFill>
          <a:blip r:embed="rId2"/>
          <a:stretch>
            <a:fillRect/>
          </a:stretch>
        </p:blipFill>
        <p:spPr>
          <a:xfrm>
            <a:off x="252919" y="1143000"/>
            <a:ext cx="7969948" cy="4910166"/>
          </a:xfrm>
          <a:prstGeom prst="rect">
            <a:avLst/>
          </a:prstGeom>
        </p:spPr>
      </p:pic>
      <p:pic>
        <p:nvPicPr>
          <p:cNvPr id="6" name="Picture 5"/>
          <p:cNvPicPr>
            <a:picLocks noChangeAspect="1"/>
          </p:cNvPicPr>
          <p:nvPr/>
        </p:nvPicPr>
        <p:blipFill>
          <a:blip r:embed="rId3"/>
          <a:stretch>
            <a:fillRect/>
          </a:stretch>
        </p:blipFill>
        <p:spPr>
          <a:xfrm>
            <a:off x="6537687" y="1870241"/>
            <a:ext cx="5001447" cy="3246678"/>
          </a:xfrm>
          <a:prstGeom prst="rect">
            <a:avLst/>
          </a:prstGeom>
          <a:ln w="12700">
            <a:solidFill>
              <a:schemeClr val="tx1"/>
            </a:solidFill>
          </a:ln>
        </p:spPr>
      </p:pic>
      <p:pic>
        <p:nvPicPr>
          <p:cNvPr id="7" name="Picture 6"/>
          <p:cNvPicPr>
            <a:picLocks noChangeAspect="1"/>
          </p:cNvPicPr>
          <p:nvPr/>
        </p:nvPicPr>
        <p:blipFill>
          <a:blip r:embed="rId4"/>
          <a:stretch>
            <a:fillRect/>
          </a:stretch>
        </p:blipFill>
        <p:spPr>
          <a:xfrm>
            <a:off x="3861162" y="6185509"/>
            <a:ext cx="2206263" cy="533900"/>
          </a:xfrm>
          <a:prstGeom prst="rect">
            <a:avLst/>
          </a:prstGeom>
        </p:spPr>
      </p:pic>
    </p:spTree>
    <p:extLst>
      <p:ext uri="{BB962C8B-B14F-4D97-AF65-F5344CB8AC3E}">
        <p14:creationId xmlns:p14="http://schemas.microsoft.com/office/powerpoint/2010/main" val="337148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Search for Furniture</a:t>
            </a:r>
          </a:p>
        </p:txBody>
      </p:sp>
      <p:pic>
        <p:nvPicPr>
          <p:cNvPr id="6146" name="Picture 2" descr="https://lh5.googleusercontent.com/_zqAhjpFFQSQLt1RXQfD-AyquJVbaLG8mFfksyZB2ekPON1gyVjIfbrN1D4qnNMCxgCAnFkf2818Y9sl13pB2wDjoQHS8Q8MUsyjpG1-44hF43BEpzPYuQz-CpB7oRukoXQdzUgnUy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301" y="1143000"/>
            <a:ext cx="5774142" cy="504825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727200" y="1282700"/>
            <a:ext cx="492126"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318507">
            <a:off x="7810094" y="5842000"/>
            <a:ext cx="492126"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472497">
            <a:off x="7622380" y="2273300"/>
            <a:ext cx="492126"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657350" y="5842000"/>
            <a:ext cx="492126"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5821362" y="1339850"/>
            <a:ext cx="492126"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4102100" y="2273300"/>
            <a:ext cx="492126"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240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Search for Furniture</a:t>
            </a:r>
          </a:p>
        </p:txBody>
      </p:sp>
      <p:pic>
        <p:nvPicPr>
          <p:cNvPr id="7170" name="Picture 2" descr="https://lh5.googleusercontent.com/_zqAhjpFFQSQLt1RXQfD-AyquJVbaLG8mFfksyZB2ekPON1gyVjIfbrN1D4qnNMCxgCAnFkf2818Y9sl13pB2wDjoQHS8Q8MUsyjpG1-44hF43BEpzPYuQz-CpB7oRukoXQdzUgnUy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919" y="1344613"/>
            <a:ext cx="5267542" cy="460533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lh6.googleusercontent.com/WsKHvE0iyU0sXNSWXMAGmNqsg5n3LVTQkSoavTwsP5B4dKd29kTBSOLb3oKyfSuUVkSQ75O2xx6-pHKZDITDLdMnO-r0lMuGbujr3_hSbeuE6Nl_uR7Jty8O9jFPisPhbgIAjZxqV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561" y="4102100"/>
            <a:ext cx="4164336" cy="128190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050561" y="2525714"/>
            <a:ext cx="469900" cy="330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p:nvPr/>
        </p:nvCxnSpPr>
        <p:spPr>
          <a:xfrm>
            <a:off x="5520461" y="2855914"/>
            <a:ext cx="546964" cy="1449386"/>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7743887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39775</TotalTime>
  <Words>747</Words>
  <Application>Microsoft Office PowerPoint</Application>
  <PresentationFormat>Widescreen</PresentationFormat>
  <Paragraphs>90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Corbel</vt:lpstr>
      <vt:lpstr>Segoe UI</vt:lpstr>
      <vt:lpstr>Segoe UI Light</vt:lpstr>
      <vt:lpstr>Wingdings 2</vt:lpstr>
      <vt:lpstr>Frame</vt:lpstr>
      <vt:lpstr>Statewide Cooperative Contracts</vt:lpstr>
      <vt:lpstr>How vendors get a statewide cooperative contract</vt:lpstr>
      <vt:lpstr>Eligible Users</vt:lpstr>
      <vt:lpstr>How to find a contract</vt:lpstr>
      <vt:lpstr>County Search</vt:lpstr>
      <vt:lpstr>Popular Keywords</vt:lpstr>
      <vt:lpstr>Keyword Example</vt:lpstr>
      <vt:lpstr>Example: Search for Furniture</vt:lpstr>
      <vt:lpstr>Example: Search for Furniture</vt:lpstr>
      <vt:lpstr>Looking at the Contract</vt:lpstr>
      <vt:lpstr>Need Help with the Contract?</vt:lpstr>
      <vt:lpstr>Looking at the Contract</vt:lpstr>
      <vt:lpstr>Looking at the Contract</vt:lpstr>
      <vt:lpstr>Contract Summary</vt:lpstr>
      <vt:lpstr>Pricing Document</vt:lpstr>
      <vt:lpstr>Looking at the Contract</vt:lpstr>
      <vt:lpstr>Related Contracts</vt:lpstr>
      <vt:lpstr>Other Contracts</vt:lpstr>
      <vt:lpstr>Contract Numbering</vt:lpstr>
      <vt:lpstr>Examples of AR</vt:lpstr>
      <vt:lpstr>Examples of AR</vt:lpstr>
      <vt:lpstr>Examples of AV</vt:lpstr>
      <vt:lpstr>Examples of AV</vt:lpstr>
      <vt:lpstr>Example of MA</vt:lpstr>
      <vt:lpstr>Example of MA</vt:lpstr>
      <vt:lpstr>Get a Quote Review Ordering Instructions Before Requesting Quotes</vt:lpstr>
      <vt:lpstr>Get a Quote Search - Tips and Trick</vt:lpstr>
      <vt:lpstr>Get a Quote</vt:lpstr>
      <vt:lpstr>Get a Quote General Tips and Tricks</vt:lpstr>
      <vt:lpstr>Get a Quote </vt:lpstr>
      <vt:lpstr>Suggestions for New Contracts? </vt:lpstr>
      <vt:lpstr>Questions &amp; Answers</vt:lpstr>
    </vt:vector>
  </TitlesOfParts>
  <Company>State of Utah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Jessika Huhnke</dc:creator>
  <cp:lastModifiedBy>Tad Rasmussen</cp:lastModifiedBy>
  <cp:revision>58</cp:revision>
  <dcterms:created xsi:type="dcterms:W3CDTF">2018-10-19T16:20:13Z</dcterms:created>
  <dcterms:modified xsi:type="dcterms:W3CDTF">2023-07-28T14:50:16Z</dcterms:modified>
</cp:coreProperties>
</file>